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6" r:id="rId2"/>
    <p:sldMasterId id="2147483707" r:id="rId3"/>
    <p:sldMasterId id="2147483709" r:id="rId4"/>
  </p:sldMasterIdLst>
  <p:notesMasterIdLst>
    <p:notesMasterId r:id="rId22"/>
  </p:notesMasterIdLst>
  <p:sldIdLst>
    <p:sldId id="1965" r:id="rId5"/>
    <p:sldId id="1953" r:id="rId6"/>
    <p:sldId id="1938" r:id="rId7"/>
    <p:sldId id="1952" r:id="rId8"/>
    <p:sldId id="1948" r:id="rId9"/>
    <p:sldId id="1954" r:id="rId10"/>
    <p:sldId id="1955" r:id="rId11"/>
    <p:sldId id="1972" r:id="rId12"/>
    <p:sldId id="1956" r:id="rId13"/>
    <p:sldId id="1960" r:id="rId14"/>
    <p:sldId id="1975" r:id="rId15"/>
    <p:sldId id="1961" r:id="rId16"/>
    <p:sldId id="1977" r:id="rId17"/>
    <p:sldId id="1962" r:id="rId18"/>
    <p:sldId id="1981" r:id="rId19"/>
    <p:sldId id="1978" r:id="rId20"/>
    <p:sldId id="197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019"/>
    <a:srgbClr val="B71C2E"/>
    <a:srgbClr val="FFFFFF"/>
    <a:srgbClr val="F3F3F3"/>
    <a:srgbClr val="BEBEBE"/>
    <a:srgbClr val="81141C"/>
    <a:srgbClr val="AC9774"/>
    <a:srgbClr val="A3906D"/>
    <a:srgbClr val="C3AC81"/>
    <a:srgbClr val="15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5605"/>
  </p:normalViewPr>
  <p:slideViewPr>
    <p:cSldViewPr snapToGrid="0">
      <p:cViewPr>
        <p:scale>
          <a:sx n="92" d="100"/>
          <a:sy n="92" d="100"/>
        </p:scale>
        <p:origin x="1157" y="77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1C63-52C9-2141-B493-5F00BE8D4A47}" type="datetimeFigureOut">
              <a:rPr lang="es-ES_tradnl" smtClean="0"/>
              <a:t>10/11/2021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81CD1-8CE7-784C-A699-8CB82AE2A8B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069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00" dirty="0" err="1"/>
              <a:t>Thank</a:t>
            </a:r>
            <a:r>
              <a:rPr lang="es-ES_tradnl" sz="900" dirty="0"/>
              <a:t> </a:t>
            </a:r>
            <a:r>
              <a:rPr lang="es-ES_tradnl" sz="900" dirty="0" err="1"/>
              <a:t>you</a:t>
            </a:r>
            <a:r>
              <a:rPr lang="es-ES_tradnl" sz="900" dirty="0"/>
              <a:t> </a:t>
            </a:r>
            <a:r>
              <a:rPr lang="es-ES_tradnl" sz="900" dirty="0" err="1"/>
              <a:t>for</a:t>
            </a:r>
            <a:r>
              <a:rPr lang="es-ES_tradnl" sz="900" dirty="0"/>
              <a:t> </a:t>
            </a:r>
            <a:r>
              <a:rPr lang="es-ES_tradnl" sz="900" dirty="0" err="1"/>
              <a:t>joining</a:t>
            </a:r>
            <a:r>
              <a:rPr lang="es-ES_tradnl" sz="900" dirty="0"/>
              <a:t> </a:t>
            </a:r>
            <a:r>
              <a:rPr lang="es-ES_tradnl" sz="900" dirty="0" err="1"/>
              <a:t>us</a:t>
            </a:r>
            <a:r>
              <a:rPr lang="es-ES_tradnl" sz="900" dirty="0"/>
              <a:t> </a:t>
            </a:r>
            <a:r>
              <a:rPr lang="es-ES_tradnl" sz="900" dirty="0" err="1"/>
              <a:t>today</a:t>
            </a:r>
            <a:endParaRPr lang="es-ES_tradnl" sz="900" dirty="0"/>
          </a:p>
          <a:p>
            <a:r>
              <a:rPr lang="es-ES_tradnl" sz="900" dirty="0" err="1"/>
              <a:t>We</a:t>
            </a:r>
            <a:r>
              <a:rPr lang="es-ES_tradnl" sz="900" dirty="0"/>
              <a:t> are </a:t>
            </a:r>
            <a:r>
              <a:rPr lang="es-ES_tradnl" sz="900" dirty="0" err="1"/>
              <a:t>very</a:t>
            </a:r>
            <a:r>
              <a:rPr lang="es-ES_tradnl" sz="900" dirty="0"/>
              <a:t> </a:t>
            </a:r>
            <a:r>
              <a:rPr lang="es-ES_tradnl" sz="900" dirty="0" err="1"/>
              <a:t>happy</a:t>
            </a:r>
            <a:r>
              <a:rPr lang="es-ES_tradnl" sz="900" dirty="0"/>
              <a:t> </a:t>
            </a:r>
            <a:r>
              <a:rPr lang="es-ES_tradnl" sz="900" dirty="0" err="1"/>
              <a:t>to</a:t>
            </a:r>
            <a:r>
              <a:rPr lang="es-ES_tradnl" sz="900" dirty="0"/>
              <a:t> share </a:t>
            </a:r>
            <a:r>
              <a:rPr lang="es-ES_tradnl" sz="900" dirty="0" err="1"/>
              <a:t>with</a:t>
            </a:r>
            <a:r>
              <a:rPr lang="es-ES_tradnl" sz="900" dirty="0"/>
              <a:t> </a:t>
            </a:r>
            <a:r>
              <a:rPr lang="es-ES_tradnl" sz="900" dirty="0" err="1"/>
              <a:t>you</a:t>
            </a:r>
            <a:r>
              <a:rPr lang="es-ES_tradnl" sz="900" dirty="0"/>
              <a:t> </a:t>
            </a:r>
            <a:r>
              <a:rPr lang="es-ES_tradnl" sz="900" dirty="0" err="1"/>
              <a:t>good</a:t>
            </a:r>
            <a:r>
              <a:rPr lang="es-ES_tradnl" sz="900" dirty="0"/>
              <a:t> </a:t>
            </a:r>
            <a:r>
              <a:rPr lang="es-ES_tradnl" sz="900" dirty="0" err="1"/>
              <a:t>news</a:t>
            </a:r>
            <a:r>
              <a:rPr lang="es-ES_tradnl" sz="900" dirty="0"/>
              <a:t>.</a:t>
            </a:r>
          </a:p>
          <a:p>
            <a:endParaRPr lang="es-ES_tradnl" sz="900" dirty="0"/>
          </a:p>
          <a:p>
            <a:r>
              <a:rPr lang="es-ES_tradnl" sz="900" dirty="0" err="1"/>
              <a:t>We</a:t>
            </a:r>
            <a:r>
              <a:rPr lang="es-ES_tradnl" sz="900" dirty="0"/>
              <a:t> </a:t>
            </a:r>
            <a:r>
              <a:rPr lang="es-ES_tradnl" sz="900" dirty="0" err="1"/>
              <a:t>want</a:t>
            </a:r>
            <a:r>
              <a:rPr lang="es-ES_tradnl" sz="900" dirty="0"/>
              <a:t> </a:t>
            </a:r>
            <a:r>
              <a:rPr lang="es-ES_tradnl" sz="900" dirty="0" err="1"/>
              <a:t>to</a:t>
            </a:r>
            <a:r>
              <a:rPr lang="es-ES_tradnl" sz="900" dirty="0"/>
              <a:t> introduce </a:t>
            </a:r>
            <a:r>
              <a:rPr lang="es-ES_tradnl" sz="900" dirty="0" err="1"/>
              <a:t>you</a:t>
            </a:r>
            <a:r>
              <a:rPr lang="es-ES_tradnl" sz="900" dirty="0"/>
              <a:t> </a:t>
            </a:r>
            <a:r>
              <a:rPr lang="es-ES_tradnl" sz="900" dirty="0" err="1"/>
              <a:t>to</a:t>
            </a:r>
            <a:r>
              <a:rPr lang="es-ES_tradnl" sz="900" dirty="0"/>
              <a:t> </a:t>
            </a:r>
            <a:r>
              <a:rPr lang="es-ES_tradnl" sz="900" dirty="0" err="1"/>
              <a:t>our</a:t>
            </a:r>
            <a:r>
              <a:rPr lang="es-ES_tradnl" sz="900" dirty="0"/>
              <a:t> new Company WWOF</a:t>
            </a:r>
          </a:p>
          <a:p>
            <a:r>
              <a:rPr lang="es-ES_tradnl" sz="900" dirty="0" err="1"/>
              <a:t>Talk</a:t>
            </a:r>
            <a:r>
              <a:rPr lang="es-ES_tradnl" sz="900" dirty="0"/>
              <a:t> </a:t>
            </a:r>
            <a:r>
              <a:rPr lang="es-ES_tradnl" sz="900" dirty="0" err="1"/>
              <a:t>about</a:t>
            </a:r>
            <a:r>
              <a:rPr lang="es-ES_tradnl" sz="900" dirty="0"/>
              <a:t> </a:t>
            </a:r>
            <a:r>
              <a:rPr lang="es-ES_tradnl" sz="900" dirty="0" err="1"/>
              <a:t>the</a:t>
            </a:r>
            <a:r>
              <a:rPr lang="es-ES_tradnl" sz="900" dirty="0"/>
              <a:t> </a:t>
            </a:r>
            <a:r>
              <a:rPr lang="es-ES_tradnl" sz="900" dirty="0" err="1"/>
              <a:t>relauch</a:t>
            </a:r>
            <a:r>
              <a:rPr lang="es-ES_tradnl" sz="900" dirty="0"/>
              <a:t> </a:t>
            </a:r>
            <a:r>
              <a:rPr lang="es-ES_tradnl" sz="900" dirty="0" err="1"/>
              <a:t>of</a:t>
            </a:r>
            <a:r>
              <a:rPr lang="es-ES_tradnl" sz="900" dirty="0"/>
              <a:t> Red </a:t>
            </a:r>
            <a:r>
              <a:rPr lang="es-ES_tradnl" sz="900" dirty="0" err="1"/>
              <a:t>Kap</a:t>
            </a:r>
            <a:r>
              <a:rPr lang="es-ES_tradnl" sz="900" dirty="0"/>
              <a:t> in Mexico </a:t>
            </a:r>
          </a:p>
          <a:p>
            <a:r>
              <a:rPr lang="es-ES_tradnl" sz="900" dirty="0"/>
              <a:t>And show </a:t>
            </a:r>
            <a:r>
              <a:rPr lang="es-ES_tradnl" sz="900" dirty="0" err="1"/>
              <a:t>the</a:t>
            </a:r>
            <a:r>
              <a:rPr lang="es-ES_tradnl" sz="900" dirty="0"/>
              <a:t> </a:t>
            </a:r>
            <a:r>
              <a:rPr lang="es-ES_tradnl" sz="900" dirty="0" err="1"/>
              <a:t>product</a:t>
            </a:r>
            <a:r>
              <a:rPr lang="es-ES_tradnl" sz="900" dirty="0"/>
              <a:t> </a:t>
            </a:r>
            <a:r>
              <a:rPr lang="es-ES_tradnl" sz="900" dirty="0" err="1"/>
              <a:t>assorment</a:t>
            </a:r>
            <a:r>
              <a:rPr lang="es-ES_tradnl" sz="900" dirty="0"/>
              <a:t> </a:t>
            </a:r>
            <a:r>
              <a:rPr lang="es-ES_tradnl" sz="900" dirty="0" err="1"/>
              <a:t>we</a:t>
            </a:r>
            <a:r>
              <a:rPr lang="es-ES_tradnl" sz="900" dirty="0"/>
              <a:t> </a:t>
            </a:r>
            <a:r>
              <a:rPr lang="es-ES_tradnl" sz="900" dirty="0" err="1"/>
              <a:t>have</a:t>
            </a:r>
            <a:r>
              <a:rPr lang="es-ES_tradnl" sz="900" dirty="0"/>
              <a:t> </a:t>
            </a:r>
            <a:r>
              <a:rPr lang="es-ES_tradnl" sz="900" dirty="0" err="1"/>
              <a:t>available</a:t>
            </a:r>
            <a:endParaRPr lang="es-ES_tradnl" sz="900" dirty="0"/>
          </a:p>
          <a:p>
            <a:endParaRPr lang="es-ES_tradnl" sz="900" dirty="0"/>
          </a:p>
          <a:p>
            <a:r>
              <a:rPr lang="es-ES_tradnl" sz="900" dirty="0"/>
              <a:t>In </a:t>
            </a:r>
            <a:r>
              <a:rPr lang="es-ES_tradnl" sz="900" dirty="0" err="1"/>
              <a:t>adition</a:t>
            </a:r>
            <a:r>
              <a:rPr lang="es-ES_tradnl" sz="900" dirty="0"/>
              <a:t> </a:t>
            </a:r>
            <a:r>
              <a:rPr lang="es-ES_tradnl" sz="900" dirty="0" err="1"/>
              <a:t>we</a:t>
            </a:r>
            <a:r>
              <a:rPr lang="es-ES_tradnl" sz="900" dirty="0"/>
              <a:t> pick </a:t>
            </a:r>
            <a:r>
              <a:rPr lang="es-ES_tradnl" sz="900" dirty="0" err="1"/>
              <a:t>some</a:t>
            </a:r>
            <a:r>
              <a:rPr lang="es-ES_tradnl" sz="900" dirty="0"/>
              <a:t> Dickies </a:t>
            </a:r>
            <a:r>
              <a:rPr lang="es-ES_tradnl" sz="900" dirty="0" err="1"/>
              <a:t>garments</a:t>
            </a:r>
            <a:r>
              <a:rPr lang="es-ES_tradnl" sz="900" dirty="0"/>
              <a:t>, new </a:t>
            </a:r>
            <a:r>
              <a:rPr lang="es-ES_tradnl" sz="900" dirty="0" err="1"/>
              <a:t>for</a:t>
            </a:r>
            <a:r>
              <a:rPr lang="es-ES_tradnl" sz="900" dirty="0"/>
              <a:t> Mexico </a:t>
            </a:r>
            <a:r>
              <a:rPr lang="es-ES_tradnl" sz="900" dirty="0" err="1"/>
              <a:t>that</a:t>
            </a:r>
            <a:r>
              <a:rPr lang="es-ES_tradnl" sz="900" dirty="0"/>
              <a:t>  </a:t>
            </a:r>
            <a:r>
              <a:rPr lang="es-ES_tradnl" sz="900" dirty="0" err="1"/>
              <a:t>you</a:t>
            </a:r>
            <a:r>
              <a:rPr lang="es-ES_tradnl" sz="900" dirty="0"/>
              <a:t> can look 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1CD1-8CE7-784C-A699-8CB82AE2A8B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417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09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157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62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70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27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/>
              <a:t>“We are excited to begin this new chapter as the leader in workwear apparel and footwear.</a:t>
            </a:r>
          </a:p>
          <a:p>
            <a:r>
              <a:rPr lang="en-US" sz="900"/>
              <a:t>We’ve built a portfolio of strong brands that have excelled for more than 100 years, but we</a:t>
            </a:r>
          </a:p>
          <a:p>
            <a:r>
              <a:rPr lang="en-US" sz="900"/>
              <a:t>believe that the best is still ahead of us,” said Chris Holcombe, CEO of Workwear Outfitters.</a:t>
            </a:r>
          </a:p>
          <a:p>
            <a:endParaRPr lang="en-US" sz="900"/>
          </a:p>
          <a:p>
            <a:r>
              <a:rPr lang="en-US" sz="900"/>
              <a:t>“Our partnership with Redwood is a great match that allows us to significantly invest in our</a:t>
            </a:r>
          </a:p>
          <a:p>
            <a:r>
              <a:rPr lang="en-US" sz="900"/>
              <a:t>current brands and to expand into new areas. We are still firmly committed in our purpose to</a:t>
            </a:r>
          </a:p>
          <a:p>
            <a:r>
              <a:rPr lang="en-US" sz="900"/>
              <a:t>Champion and empower workers who make our world work better.”</a:t>
            </a:r>
          </a:p>
          <a:p>
            <a:endParaRPr lang="en-US" sz="900"/>
          </a:p>
          <a:p>
            <a:r>
              <a:rPr lang="en-US" sz="900"/>
              <a:t>Workwear Outfitters is the leader in work apparel and footwear in industries such as</a:t>
            </a:r>
          </a:p>
          <a:p>
            <a:r>
              <a:rPr lang="en-US" sz="900"/>
              <a:t>automotive, manufacturing, oil and gas, utilities, government, food services,</a:t>
            </a:r>
          </a:p>
          <a:p>
            <a:r>
              <a:rPr lang="en-US" sz="900"/>
              <a:t>telecommunications, hospitality, and many more. </a:t>
            </a:r>
            <a:endParaRPr lang="es-ES_tradnl" sz="900"/>
          </a:p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1CD1-8CE7-784C-A699-8CB82AE2A8B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881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1CD1-8CE7-784C-A699-8CB82AE2A8B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329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“We are excited to begin this new chapter as the leader in workwear apparel and footwear.</a:t>
            </a:r>
          </a:p>
          <a:p>
            <a:r>
              <a:rPr lang="en-US" sz="900" dirty="0"/>
              <a:t>We’ve built a portfolio of strong brands that have excelled for more than 100 years, but we</a:t>
            </a:r>
          </a:p>
          <a:p>
            <a:r>
              <a:rPr lang="en-US" sz="900" dirty="0"/>
              <a:t>believe that the best is still ahead of us,” said Chris Holcombe, CEO of Workwear Outfitters.</a:t>
            </a:r>
          </a:p>
          <a:p>
            <a:endParaRPr lang="en-US" sz="900" dirty="0"/>
          </a:p>
          <a:p>
            <a:r>
              <a:rPr lang="en-US" sz="900" dirty="0"/>
              <a:t>“Our partnership with Redwood is a great match that allows us to significantly invest in our</a:t>
            </a:r>
          </a:p>
          <a:p>
            <a:r>
              <a:rPr lang="en-US" sz="900" dirty="0"/>
              <a:t>current brands and to expand into new areas. We are still firmly committed in our purpose to</a:t>
            </a:r>
          </a:p>
          <a:p>
            <a:r>
              <a:rPr lang="en-US" sz="900" dirty="0"/>
              <a:t>Champion and empower workers who make our world work better.”</a:t>
            </a:r>
          </a:p>
          <a:p>
            <a:endParaRPr lang="en-US" sz="900" dirty="0"/>
          </a:p>
          <a:p>
            <a:r>
              <a:rPr lang="en-US" sz="900" dirty="0"/>
              <a:t>Workwear Outfitters is the leader in work apparel and footwear in industries such as</a:t>
            </a:r>
          </a:p>
          <a:p>
            <a:r>
              <a:rPr lang="en-US" sz="900" dirty="0"/>
              <a:t>automotive, manufacturing, oil and gas, utilities, government, food services,</a:t>
            </a:r>
          </a:p>
          <a:p>
            <a:r>
              <a:rPr lang="en-US" sz="900" dirty="0"/>
              <a:t>telecommunications, hospitality, and many more. </a:t>
            </a:r>
            <a:endParaRPr lang="es-ES_tradnl" sz="900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1CD1-8CE7-784C-A699-8CB82AE2A8B7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663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3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24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07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24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6c7d6d9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6c7d6d9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44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Metal w/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80F90-BD68-3F41-BEC3-979C72EA4073}"/>
              </a:ext>
            </a:extLst>
          </p:cNvPr>
          <p:cNvSpPr/>
          <p:nvPr userDrawn="1"/>
        </p:nvSpPr>
        <p:spPr>
          <a:xfrm>
            <a:off x="7571989" y="0"/>
            <a:ext cx="1108549" cy="5143500"/>
          </a:xfrm>
          <a:prstGeom prst="rect">
            <a:avLst/>
          </a:prstGeom>
          <a:gradFill>
            <a:gsLst>
              <a:gs pos="99000">
                <a:srgbClr val="89764F"/>
              </a:gs>
              <a:gs pos="0">
                <a:srgbClr val="C8B1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6E0A4-4F50-9D4E-9160-48B8B3A62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228" y="758784"/>
            <a:ext cx="331610" cy="348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247DA-07C0-0B4C-952C-E15C202195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889" y="1788268"/>
            <a:ext cx="408285" cy="230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2EF02-AE87-464A-893A-1C2912F12F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756" y="3755163"/>
            <a:ext cx="482554" cy="197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9B76E-5005-5B4E-8D8F-579F495817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962" y="3366859"/>
            <a:ext cx="558140" cy="199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0D0F6-DF34-9245-8C10-0BFFEB8E68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730" y="338874"/>
            <a:ext cx="362603" cy="230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BA2F2-1554-344E-9114-89022AC3B8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4580" y="3052766"/>
            <a:ext cx="604904" cy="125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75790F-27D8-C54C-9A95-19BA323F55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080" y="2683317"/>
            <a:ext cx="367904" cy="180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24C615-6898-AC41-942C-3BF0666A17F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227" y="1255115"/>
            <a:ext cx="352669" cy="389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783158-1C9B-0C43-9C56-42D3833A61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919" y="2208122"/>
            <a:ext cx="286228" cy="286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2EF8A5-6F5A-D646-886B-8B350BF1A4C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756" y="4141470"/>
            <a:ext cx="482554" cy="1353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6F791-F720-5D4A-BD55-19BAE345FD2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544" y="4465784"/>
            <a:ext cx="454978" cy="1750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91D9-8CEF-ED4F-8CAF-829E8F2A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365E-B9C2-C140-9853-C3B01C0848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CCCEEE-08E2-604A-A12F-AE79E262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063" y="1846366"/>
            <a:ext cx="5061265" cy="715990"/>
          </a:xfrm>
        </p:spPr>
        <p:txBody>
          <a:bodyPr anchor="b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66F611-104F-724E-90FB-9F025EFC4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0063" y="2575280"/>
            <a:ext cx="5061264" cy="71599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DECA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DEE0BC5-2795-2E4D-A7AE-361BC7CEBD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45" y="1950839"/>
            <a:ext cx="1514288" cy="124182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4B2C8-75A7-B347-85BA-DBA150FD4BA1}"/>
              </a:ext>
            </a:extLst>
          </p:cNvPr>
          <p:cNvCxnSpPr>
            <a:cxnSpLocks/>
          </p:cNvCxnSpPr>
          <p:nvPr userDrawn="1"/>
        </p:nvCxnSpPr>
        <p:spPr>
          <a:xfrm>
            <a:off x="2359751" y="1808207"/>
            <a:ext cx="0" cy="1510112"/>
          </a:xfrm>
          <a:prstGeom prst="line">
            <a:avLst/>
          </a:prstGeom>
          <a:noFill/>
          <a:ln w="25400" cap="flat">
            <a:solidFill>
              <a:srgbClr val="DECA9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6979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7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8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5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8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 Kap - Main Slide 1">
  <p:cSld name="Red Kap - Main Slide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;p6">
            <a:extLst>
              <a:ext uri="{FF2B5EF4-FFF2-40B4-BE49-F238E27FC236}">
                <a16:creationId xmlns:a16="http://schemas.microsoft.com/office/drawing/2014/main" id="{F0531856-7247-B54C-BD83-FFFD62BC1B0E}"/>
              </a:ext>
            </a:extLst>
          </p:cNvPr>
          <p:cNvSpPr/>
          <p:nvPr userDrawn="1"/>
        </p:nvSpPr>
        <p:spPr>
          <a:xfrm>
            <a:off x="-38026" y="0"/>
            <a:ext cx="446237" cy="1638102"/>
          </a:xfrm>
          <a:prstGeom prst="rect">
            <a:avLst/>
          </a:prstGeom>
          <a:solidFill>
            <a:srgbClr val="161E2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4;p6">
            <a:extLst>
              <a:ext uri="{FF2B5EF4-FFF2-40B4-BE49-F238E27FC236}">
                <a16:creationId xmlns:a16="http://schemas.microsoft.com/office/drawing/2014/main" id="{3F542A9A-3C57-EA4C-9691-34FFC019E7D1}"/>
              </a:ext>
            </a:extLst>
          </p:cNvPr>
          <p:cNvSpPr/>
          <p:nvPr userDrawn="1"/>
        </p:nvSpPr>
        <p:spPr>
          <a:xfrm>
            <a:off x="-38025" y="1195968"/>
            <a:ext cx="446238" cy="3993582"/>
          </a:xfrm>
          <a:prstGeom prst="rect">
            <a:avLst/>
          </a:prstGeom>
          <a:solidFill>
            <a:srgbClr val="C3A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5;p6">
            <a:extLst>
              <a:ext uri="{FF2B5EF4-FFF2-40B4-BE49-F238E27FC236}">
                <a16:creationId xmlns:a16="http://schemas.microsoft.com/office/drawing/2014/main" id="{3361C070-7F67-7B49-BEC3-E83043838B57}"/>
              </a:ext>
            </a:extLst>
          </p:cNvPr>
          <p:cNvSpPr txBox="1"/>
          <p:nvPr userDrawn="1"/>
        </p:nvSpPr>
        <p:spPr>
          <a:xfrm rot="5400000">
            <a:off x="-1593536" y="3106867"/>
            <a:ext cx="3561662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Montserrat"/>
              </a:rPr>
              <a:t>LANZAMIENTO RED KAP MEXICO</a:t>
            </a:r>
            <a:endParaRPr sz="800" b="0" i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6" name="Google Shape;26;p6">
            <a:extLst>
              <a:ext uri="{FF2B5EF4-FFF2-40B4-BE49-F238E27FC236}">
                <a16:creationId xmlns:a16="http://schemas.microsoft.com/office/drawing/2014/main" id="{F5BC36EC-B0AF-EB4C-8F63-5E77A1211F8D}"/>
              </a:ext>
            </a:extLst>
          </p:cNvPr>
          <p:cNvSpPr txBox="1"/>
          <p:nvPr userDrawn="1"/>
        </p:nvSpPr>
        <p:spPr>
          <a:xfrm rot="5400000">
            <a:off x="-545283" y="701426"/>
            <a:ext cx="146515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Montserrat"/>
              </a:rPr>
              <a:t>NOVIEMBRE 2021</a:t>
            </a:r>
            <a:endParaRPr sz="800" b="0" i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69AD3-CC26-EE42-950D-A80EFB20D10C}"/>
              </a:ext>
            </a:extLst>
          </p:cNvPr>
          <p:cNvCxnSpPr/>
          <p:nvPr userDrawn="1"/>
        </p:nvCxnSpPr>
        <p:spPr>
          <a:xfrm>
            <a:off x="-38026" y="1195968"/>
            <a:ext cx="44623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0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16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9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747590-E8A2-034F-BB08-25ADC2F6F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316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193E-BF4F-2C4E-80AF-23F6367E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25" y="1"/>
            <a:ext cx="7425301" cy="731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379BD-E9ED-794F-BE9C-4F528903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95375"/>
            <a:ext cx="7886700" cy="35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20B5-850D-8C41-A3A1-81F670C3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9903" y="4780838"/>
            <a:ext cx="16223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FE21-9998-B846-B6F0-277EDD9B6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90DE57B-7CEA-554B-AB4B-833A47DF17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87" y="117909"/>
            <a:ext cx="526941" cy="432128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10896C-E312-8C4D-82B6-65EAF67BFF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691" y="4796554"/>
            <a:ext cx="230960" cy="24241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E95A6F-35C3-574A-89DF-3039C39BB6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622" y="4840020"/>
            <a:ext cx="273342" cy="153829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981E50-BA3A-BF48-987A-C6C3EA4177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207" y="4849679"/>
            <a:ext cx="346677" cy="141446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06D23A-4DA1-244B-BEF5-0B66E72E79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175" y="4859337"/>
            <a:ext cx="377155" cy="11620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C04F75-7508-E042-BF5B-AF1A59216A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558" y="4835189"/>
            <a:ext cx="261913" cy="164783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D0F58F-1522-9C43-AED5-F2EC84265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414" y="4864167"/>
            <a:ext cx="498110" cy="102394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93A43D-0980-924C-ABB9-03E816C69B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76" y="4859337"/>
            <a:ext cx="246674" cy="120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CAC436-83D2-CE47-9E4D-3268BA6D4B3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074" y="4855967"/>
            <a:ext cx="429136" cy="1455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DE6496-EDDF-F449-8A12-3CB9AC3FD2D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792" y="4815871"/>
            <a:ext cx="204768" cy="2043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981E50-BA3A-BF48-987A-C6C3EA41776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301" y="4849679"/>
            <a:ext cx="346677" cy="133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981E50-BA3A-BF48-987A-C6C3EA41776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34" y="4864167"/>
            <a:ext cx="283342" cy="89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9FF243-09EB-A64C-98FE-A3A8458F807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721" y="4852355"/>
            <a:ext cx="449447" cy="1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3;p6">
            <a:extLst>
              <a:ext uri="{FF2B5EF4-FFF2-40B4-BE49-F238E27FC236}">
                <a16:creationId xmlns:a16="http://schemas.microsoft.com/office/drawing/2014/main" id="{46508F2D-B392-9D45-9058-198488E4823A}"/>
              </a:ext>
            </a:extLst>
          </p:cNvPr>
          <p:cNvSpPr/>
          <p:nvPr userDrawn="1"/>
        </p:nvSpPr>
        <p:spPr>
          <a:xfrm>
            <a:off x="-38026" y="0"/>
            <a:ext cx="446237" cy="1638102"/>
          </a:xfrm>
          <a:prstGeom prst="rect">
            <a:avLst/>
          </a:prstGeom>
          <a:solidFill>
            <a:srgbClr val="622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4;p6">
            <a:extLst>
              <a:ext uri="{FF2B5EF4-FFF2-40B4-BE49-F238E27FC236}">
                <a16:creationId xmlns:a16="http://schemas.microsoft.com/office/drawing/2014/main" id="{5B88BE7D-52AA-534C-9290-2739F79BF929}"/>
              </a:ext>
            </a:extLst>
          </p:cNvPr>
          <p:cNvSpPr/>
          <p:nvPr userDrawn="1"/>
        </p:nvSpPr>
        <p:spPr>
          <a:xfrm>
            <a:off x="-38025" y="1195968"/>
            <a:ext cx="446238" cy="3993582"/>
          </a:xfrm>
          <a:prstGeom prst="rect">
            <a:avLst/>
          </a:prstGeom>
          <a:solidFill>
            <a:srgbClr val="81141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8114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5;p6">
            <a:extLst>
              <a:ext uri="{FF2B5EF4-FFF2-40B4-BE49-F238E27FC236}">
                <a16:creationId xmlns:a16="http://schemas.microsoft.com/office/drawing/2014/main" id="{3B585C22-ECB7-9D4B-8ADC-3E0A3FBCB10D}"/>
              </a:ext>
            </a:extLst>
          </p:cNvPr>
          <p:cNvSpPr txBox="1"/>
          <p:nvPr userDrawn="1"/>
        </p:nvSpPr>
        <p:spPr>
          <a:xfrm rot="5400000">
            <a:off x="-1593536" y="3106867"/>
            <a:ext cx="3561662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Montserrat"/>
              </a:rPr>
              <a:t>LANZAMIENTO RED KAP MEXICO</a:t>
            </a:r>
            <a:endParaRPr sz="800" b="0" i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4" name="Google Shape;26;p6">
            <a:extLst>
              <a:ext uri="{FF2B5EF4-FFF2-40B4-BE49-F238E27FC236}">
                <a16:creationId xmlns:a16="http://schemas.microsoft.com/office/drawing/2014/main" id="{52662C1D-34B1-474A-95BB-EA3BB194385E}"/>
              </a:ext>
            </a:extLst>
          </p:cNvPr>
          <p:cNvSpPr txBox="1"/>
          <p:nvPr userDrawn="1"/>
        </p:nvSpPr>
        <p:spPr>
          <a:xfrm rot="5400000">
            <a:off x="-545283" y="701426"/>
            <a:ext cx="146515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Montserrat"/>
              </a:rPr>
              <a:t>OCTOBER 19, 2021</a:t>
            </a:r>
            <a:endParaRPr sz="800" b="0" i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0" name="Picture 9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F2FD61D-D601-1846-A9EE-90D562103D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9" y="4640964"/>
            <a:ext cx="544284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6">
            <a:extLst>
              <a:ext uri="{FF2B5EF4-FFF2-40B4-BE49-F238E27FC236}">
                <a16:creationId xmlns:a16="http://schemas.microsoft.com/office/drawing/2014/main" id="{29168B99-9B34-A248-856A-9F43816CCFB6}"/>
              </a:ext>
            </a:extLst>
          </p:cNvPr>
          <p:cNvSpPr/>
          <p:nvPr userDrawn="1"/>
        </p:nvSpPr>
        <p:spPr>
          <a:xfrm>
            <a:off x="-8165" y="-8164"/>
            <a:ext cx="9233807" cy="5208814"/>
          </a:xfrm>
          <a:prstGeom prst="rect">
            <a:avLst/>
          </a:prstGeom>
          <a:solidFill>
            <a:srgbClr val="81141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8114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;p6">
            <a:extLst>
              <a:ext uri="{FF2B5EF4-FFF2-40B4-BE49-F238E27FC236}">
                <a16:creationId xmlns:a16="http://schemas.microsoft.com/office/drawing/2014/main" id="{D6C209F8-4F55-CE4E-8348-A5AB8BB468B2}"/>
              </a:ext>
            </a:extLst>
          </p:cNvPr>
          <p:cNvSpPr/>
          <p:nvPr userDrawn="1"/>
        </p:nvSpPr>
        <p:spPr>
          <a:xfrm>
            <a:off x="0" y="3444240"/>
            <a:ext cx="9233807" cy="1731916"/>
          </a:xfrm>
          <a:prstGeom prst="rect">
            <a:avLst/>
          </a:prstGeom>
          <a:solidFill>
            <a:srgbClr val="622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220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3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84FE21-9998-B846-B6F0-277EDD9B60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3;p6">
            <a:extLst>
              <a:ext uri="{FF2B5EF4-FFF2-40B4-BE49-F238E27FC236}">
                <a16:creationId xmlns:a16="http://schemas.microsoft.com/office/drawing/2014/main" id="{E11FA18B-4918-476D-92D7-D06CCDA70720}"/>
              </a:ext>
            </a:extLst>
          </p:cNvPr>
          <p:cNvSpPr/>
          <p:nvPr userDrawn="1"/>
        </p:nvSpPr>
        <p:spPr>
          <a:xfrm>
            <a:off x="-38026" y="0"/>
            <a:ext cx="446237" cy="1638102"/>
          </a:xfrm>
          <a:prstGeom prst="rect">
            <a:avLst/>
          </a:prstGeom>
          <a:solidFill>
            <a:srgbClr val="622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;p6">
            <a:extLst>
              <a:ext uri="{FF2B5EF4-FFF2-40B4-BE49-F238E27FC236}">
                <a16:creationId xmlns:a16="http://schemas.microsoft.com/office/drawing/2014/main" id="{C719DCB3-7EAD-47C8-B00B-D3812CDEF25C}"/>
              </a:ext>
            </a:extLst>
          </p:cNvPr>
          <p:cNvSpPr/>
          <p:nvPr userDrawn="1"/>
        </p:nvSpPr>
        <p:spPr>
          <a:xfrm>
            <a:off x="-38025" y="1195968"/>
            <a:ext cx="446238" cy="3993582"/>
          </a:xfrm>
          <a:prstGeom prst="rect">
            <a:avLst/>
          </a:prstGeom>
          <a:solidFill>
            <a:srgbClr val="81141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8114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;p6">
            <a:extLst>
              <a:ext uri="{FF2B5EF4-FFF2-40B4-BE49-F238E27FC236}">
                <a16:creationId xmlns:a16="http://schemas.microsoft.com/office/drawing/2014/main" id="{2C514573-0F54-4D57-BDDB-B608EF80D2F6}"/>
              </a:ext>
            </a:extLst>
          </p:cNvPr>
          <p:cNvSpPr txBox="1"/>
          <p:nvPr userDrawn="1"/>
        </p:nvSpPr>
        <p:spPr>
          <a:xfrm rot="5400000">
            <a:off x="-1593536" y="3106867"/>
            <a:ext cx="3561662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Montserrat"/>
              </a:rPr>
              <a:t>LANZAMIENTO RED KAP MEXICO</a:t>
            </a:r>
            <a:endParaRPr sz="800" b="0" i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Google Shape;26;p6">
            <a:extLst>
              <a:ext uri="{FF2B5EF4-FFF2-40B4-BE49-F238E27FC236}">
                <a16:creationId xmlns:a16="http://schemas.microsoft.com/office/drawing/2014/main" id="{F4D7B01C-92CA-453D-98B3-2929E1ABB491}"/>
              </a:ext>
            </a:extLst>
          </p:cNvPr>
          <p:cNvSpPr txBox="1"/>
          <p:nvPr userDrawn="1"/>
        </p:nvSpPr>
        <p:spPr>
          <a:xfrm rot="5400000">
            <a:off x="-545283" y="701426"/>
            <a:ext cx="146515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lt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Montserrat"/>
              </a:rPr>
              <a:t>OCTOBER 19, 2021</a:t>
            </a:r>
            <a:endParaRPr sz="800" b="0" i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2" name="Picture 11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16DF62B-F301-4BDF-9802-EDB3D26D80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9" y="4640964"/>
            <a:ext cx="544284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BF05-5FB1-D648-9A54-7E850CA7B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063" y="1854755"/>
            <a:ext cx="5061265" cy="715990"/>
          </a:xfrm>
        </p:spPr>
        <p:txBody>
          <a:bodyPr/>
          <a:lstStyle/>
          <a:p>
            <a:r>
              <a:rPr lang="es-MX" sz="2800" b="1" dirty="0">
                <a:solidFill>
                  <a:schemeClr val="bg1"/>
                </a:solidFill>
              </a:rPr>
              <a:t>México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E51178-B82D-4F89-9179-B49EACC73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0063" y="2583669"/>
            <a:ext cx="5061264" cy="715990"/>
          </a:xfrm>
        </p:spPr>
        <p:txBody>
          <a:bodyPr/>
          <a:lstStyle/>
          <a:p>
            <a:r>
              <a:rPr lang="es-MX"/>
              <a:t>Noviembre 11, 2021</a:t>
            </a:r>
          </a:p>
        </p:txBody>
      </p:sp>
    </p:spTree>
    <p:extLst>
      <p:ext uri="{BB962C8B-B14F-4D97-AF65-F5344CB8AC3E}">
        <p14:creationId xmlns:p14="http://schemas.microsoft.com/office/powerpoint/2010/main" val="422050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4183BB6-81A5-9543-9AC1-1882B79D8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16" y="0"/>
            <a:ext cx="1155579" cy="1300752"/>
          </a:xfrm>
          <a:prstGeom prst="rect">
            <a:avLst/>
          </a:prstGeom>
        </p:spPr>
      </p:pic>
      <p:sp>
        <p:nvSpPr>
          <p:cNvPr id="4" name="Google Shape;114;p17">
            <a:extLst>
              <a:ext uri="{FF2B5EF4-FFF2-40B4-BE49-F238E27FC236}">
                <a16:creationId xmlns:a16="http://schemas.microsoft.com/office/drawing/2014/main" id="{375C0725-1A74-3947-97F5-1F0D0F607EB0}"/>
              </a:ext>
            </a:extLst>
          </p:cNvPr>
          <p:cNvSpPr txBox="1"/>
          <p:nvPr/>
        </p:nvSpPr>
        <p:spPr>
          <a:xfrm>
            <a:off x="996674" y="611798"/>
            <a:ext cx="1172459" cy="4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4400">
                <a:solidFill>
                  <a:schemeClr val="bg1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#1</a:t>
            </a:r>
            <a:endParaRPr sz="4400">
              <a:solidFill>
                <a:schemeClr val="bg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4926ED2-EB85-1745-8C68-1B9799725E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243" y="1392768"/>
            <a:ext cx="4570731" cy="3603193"/>
          </a:xfrm>
          <a:prstGeom prst="rect">
            <a:avLst/>
          </a:prstGeom>
        </p:spPr>
      </p:pic>
      <p:sp>
        <p:nvSpPr>
          <p:cNvPr id="12" name="Google Shape;114;p17">
            <a:extLst>
              <a:ext uri="{FF2B5EF4-FFF2-40B4-BE49-F238E27FC236}">
                <a16:creationId xmlns:a16="http://schemas.microsoft.com/office/drawing/2014/main" id="{66EDC581-159B-B840-B90E-D29CFA2EBA98}"/>
              </a:ext>
            </a:extLst>
          </p:cNvPr>
          <p:cNvSpPr txBox="1"/>
          <p:nvPr/>
        </p:nvSpPr>
        <p:spPr>
          <a:xfrm>
            <a:off x="996675" y="203100"/>
            <a:ext cx="1172459" cy="2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1100" b="1">
                <a:solidFill>
                  <a:schemeClr val="bg1"/>
                </a:solidFill>
                <a:latin typeface="Arial Narrow" panose="020B0604020202020204" pitchFamily="34" charset="0"/>
                <a:ea typeface="Rajdhani"/>
                <a:cs typeface="Arial Narrow" panose="020B0604020202020204" pitchFamily="34" charset="0"/>
                <a:sym typeface="Oswald Regular"/>
              </a:rPr>
              <a:t>VENTAJA</a:t>
            </a:r>
            <a:endParaRPr sz="1100" b="1">
              <a:solidFill>
                <a:schemeClr val="bg1"/>
              </a:solidFill>
              <a:latin typeface="Arial Narrow" panose="020B0604020202020204" pitchFamily="34" charset="0"/>
              <a:ea typeface="Rajdhani"/>
              <a:cs typeface="Arial Narrow" panose="020B0604020202020204" pitchFamily="34" charset="0"/>
              <a:sym typeface="Rajdhan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F6960-AB65-3F43-B8FE-95494CB09916}"/>
              </a:ext>
            </a:extLst>
          </p:cNvPr>
          <p:cNvSpPr/>
          <p:nvPr/>
        </p:nvSpPr>
        <p:spPr>
          <a:xfrm>
            <a:off x="4135120" y="1456332"/>
            <a:ext cx="4561840" cy="189588"/>
          </a:xfrm>
          <a:prstGeom prst="rect">
            <a:avLst/>
          </a:prstGeom>
          <a:solidFill>
            <a:srgbClr val="B7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DIFERENCIADORES DE PRODUCTO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240DDA-68EF-6F44-825C-DB8B9553E712}"/>
              </a:ext>
            </a:extLst>
          </p:cNvPr>
          <p:cNvSpPr/>
          <p:nvPr/>
        </p:nvSpPr>
        <p:spPr>
          <a:xfrm>
            <a:off x="4135120" y="1663238"/>
            <a:ext cx="1483360" cy="28748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 Gama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B5B2B-8ACF-F64A-AD36-4E3DCC1427D5}"/>
              </a:ext>
            </a:extLst>
          </p:cNvPr>
          <p:cNvSpPr/>
          <p:nvPr/>
        </p:nvSpPr>
        <p:spPr>
          <a:xfrm>
            <a:off x="5663768" y="1663238"/>
            <a:ext cx="1559992" cy="28748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AA3BDF-F0BD-944B-80B8-9271A899418E}"/>
              </a:ext>
            </a:extLst>
          </p:cNvPr>
          <p:cNvSpPr/>
          <p:nvPr/>
        </p:nvSpPr>
        <p:spPr>
          <a:xfrm>
            <a:off x="7254240" y="1663238"/>
            <a:ext cx="1451611" cy="28748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A2EAA6-8995-8D46-A05E-4737A3A40F24}"/>
              </a:ext>
            </a:extLst>
          </p:cNvPr>
          <p:cNvSpPr/>
          <p:nvPr/>
        </p:nvSpPr>
        <p:spPr>
          <a:xfrm>
            <a:off x="6443764" y="2026122"/>
            <a:ext cx="779996" cy="4630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Durabilidad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0AEC8C-7F2F-E44D-AEEE-0D528E459986}"/>
              </a:ext>
            </a:extLst>
          </p:cNvPr>
          <p:cNvSpPr/>
          <p:nvPr/>
        </p:nvSpPr>
        <p:spPr>
          <a:xfrm>
            <a:off x="6443764" y="2626323"/>
            <a:ext cx="779996" cy="4630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F05465-AE97-D741-A2E3-8D2322728366}"/>
              </a:ext>
            </a:extLst>
          </p:cNvPr>
          <p:cNvSpPr/>
          <p:nvPr/>
        </p:nvSpPr>
        <p:spPr>
          <a:xfrm>
            <a:off x="6443764" y="3241801"/>
            <a:ext cx="779996" cy="4630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0C2BB4-FD5E-F443-BCE4-2AD160BB092F}"/>
              </a:ext>
            </a:extLst>
          </p:cNvPr>
          <p:cNvSpPr/>
          <p:nvPr/>
        </p:nvSpPr>
        <p:spPr>
          <a:xfrm>
            <a:off x="6443764" y="3826799"/>
            <a:ext cx="779996" cy="4630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Ajustable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D6889A-7AEE-A74E-B406-78F1F2EB07BF}"/>
              </a:ext>
            </a:extLst>
          </p:cNvPr>
          <p:cNvSpPr/>
          <p:nvPr/>
        </p:nvSpPr>
        <p:spPr>
          <a:xfrm>
            <a:off x="6443764" y="4427000"/>
            <a:ext cx="779996" cy="4630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Almacenaje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A3A921-9DEE-C147-9593-BE5E5E93353D}"/>
              </a:ext>
            </a:extLst>
          </p:cNvPr>
          <p:cNvSpPr/>
          <p:nvPr/>
        </p:nvSpPr>
        <p:spPr>
          <a:xfrm>
            <a:off x="7437010" y="3963922"/>
            <a:ext cx="1239630" cy="790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parches, bordados, impresiones, entre otros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586514-B0F6-0F43-8CF3-DD52BE6402C4}"/>
              </a:ext>
            </a:extLst>
          </p:cNvPr>
          <p:cNvSpPr/>
          <p:nvPr/>
        </p:nvSpPr>
        <p:spPr>
          <a:xfrm>
            <a:off x="4223944" y="3616941"/>
            <a:ext cx="1171016" cy="106675"/>
          </a:xfrm>
          <a:prstGeom prst="rect">
            <a:avLst/>
          </a:prstGeom>
          <a:solidFill>
            <a:srgbClr val="B7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Style/Color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9C1415-193A-6840-ADF5-BEC90E7148A2}"/>
              </a:ext>
            </a:extLst>
          </p:cNvPr>
          <p:cNvSpPr/>
          <p:nvPr/>
        </p:nvSpPr>
        <p:spPr>
          <a:xfrm>
            <a:off x="4230311" y="3734861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4DCC53-71B6-7347-98A5-331DF9FFFD3C}"/>
              </a:ext>
            </a:extLst>
          </p:cNvPr>
          <p:cNvSpPr/>
          <p:nvPr/>
        </p:nvSpPr>
        <p:spPr>
          <a:xfrm>
            <a:off x="4235188" y="3845284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1DC289-3DB7-DA49-88DE-1B1445AFCFC1}"/>
              </a:ext>
            </a:extLst>
          </p:cNvPr>
          <p:cNvSpPr/>
          <p:nvPr/>
        </p:nvSpPr>
        <p:spPr>
          <a:xfrm>
            <a:off x="4816875" y="3732022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1,239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DCAF96-14E0-0B46-A34B-A3D8B9F72FAD}"/>
              </a:ext>
            </a:extLst>
          </p:cNvPr>
          <p:cNvSpPr/>
          <p:nvPr/>
        </p:nvSpPr>
        <p:spPr>
          <a:xfrm>
            <a:off x="4821752" y="3842445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2,516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86EDE9-783E-0D4D-B95A-C334DC2DDACD}"/>
              </a:ext>
            </a:extLst>
          </p:cNvPr>
          <p:cNvSpPr/>
          <p:nvPr/>
        </p:nvSpPr>
        <p:spPr>
          <a:xfrm>
            <a:off x="4216483" y="3949120"/>
            <a:ext cx="1171016" cy="106675"/>
          </a:xfrm>
          <a:prstGeom prst="rect">
            <a:avLst/>
          </a:prstGeom>
          <a:solidFill>
            <a:srgbClr val="B7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Style/Color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CAE10E-CA7C-3541-8FED-B51D15ECF781}"/>
              </a:ext>
            </a:extLst>
          </p:cNvPr>
          <p:cNvSpPr/>
          <p:nvPr/>
        </p:nvSpPr>
        <p:spPr>
          <a:xfrm>
            <a:off x="4226598" y="4067040"/>
            <a:ext cx="1144448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150+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FCC8C6-9715-0249-BAA7-F0D8521A5656}"/>
              </a:ext>
            </a:extLst>
          </p:cNvPr>
          <p:cNvSpPr/>
          <p:nvPr/>
        </p:nvSpPr>
        <p:spPr>
          <a:xfrm>
            <a:off x="4223944" y="4171780"/>
            <a:ext cx="1143354" cy="106675"/>
          </a:xfrm>
          <a:prstGeom prst="rect">
            <a:avLst/>
          </a:prstGeom>
          <a:solidFill>
            <a:srgbClr val="B7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4703E8-4182-8648-82A1-0304DD13B6C8}"/>
              </a:ext>
            </a:extLst>
          </p:cNvPr>
          <p:cNvSpPr/>
          <p:nvPr/>
        </p:nvSpPr>
        <p:spPr>
          <a:xfrm>
            <a:off x="4230311" y="4289700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D6FE1E-84AB-2347-A505-DEEEF6FC39A1}"/>
              </a:ext>
            </a:extLst>
          </p:cNvPr>
          <p:cNvSpPr/>
          <p:nvPr/>
        </p:nvSpPr>
        <p:spPr>
          <a:xfrm>
            <a:off x="4235188" y="4400123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Bottoms: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37AFD4-C539-C940-8CA0-03B476D50E26}"/>
              </a:ext>
            </a:extLst>
          </p:cNvPr>
          <p:cNvSpPr/>
          <p:nvPr/>
        </p:nvSpPr>
        <p:spPr>
          <a:xfrm>
            <a:off x="4816875" y="4286861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XXS - 8XL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63A4C2-D825-F346-B921-AD6236CC80C4}"/>
              </a:ext>
            </a:extLst>
          </p:cNvPr>
          <p:cNvSpPr/>
          <p:nvPr/>
        </p:nvSpPr>
        <p:spPr>
          <a:xfrm>
            <a:off x="4821752" y="4397284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24 - 76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664477-DCF2-4842-8E72-643AD6CD0376}"/>
              </a:ext>
            </a:extLst>
          </p:cNvPr>
          <p:cNvSpPr/>
          <p:nvPr/>
        </p:nvSpPr>
        <p:spPr>
          <a:xfrm>
            <a:off x="4221994" y="4509095"/>
            <a:ext cx="1143354" cy="106675"/>
          </a:xfrm>
          <a:prstGeom prst="rect">
            <a:avLst/>
          </a:prstGeom>
          <a:solidFill>
            <a:srgbClr val="B7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SKUs: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8F1375-CB69-4640-88AD-2901606C1081}"/>
              </a:ext>
            </a:extLst>
          </p:cNvPr>
          <p:cNvSpPr/>
          <p:nvPr/>
        </p:nvSpPr>
        <p:spPr>
          <a:xfrm>
            <a:off x="4228361" y="4630763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26F639-DBCB-5E46-B227-10A643B10C16}"/>
              </a:ext>
            </a:extLst>
          </p:cNvPr>
          <p:cNvSpPr/>
          <p:nvPr/>
        </p:nvSpPr>
        <p:spPr>
          <a:xfrm>
            <a:off x="4233238" y="4741186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4BC509-1632-3343-9AC2-182951BDA43F}"/>
              </a:ext>
            </a:extLst>
          </p:cNvPr>
          <p:cNvSpPr/>
          <p:nvPr/>
        </p:nvSpPr>
        <p:spPr>
          <a:xfrm>
            <a:off x="4814925" y="4627924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5AA891-F60A-1D4E-B322-3440093A2C75}"/>
              </a:ext>
            </a:extLst>
          </p:cNvPr>
          <p:cNvSpPr/>
          <p:nvPr/>
        </p:nvSpPr>
        <p:spPr>
          <a:xfrm>
            <a:off x="4819802" y="4738347"/>
            <a:ext cx="550423" cy="9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116k</a:t>
            </a:r>
          </a:p>
        </p:txBody>
      </p:sp>
      <p:sp>
        <p:nvSpPr>
          <p:cNvPr id="38" name="Google Shape;114;p17">
            <a:extLst>
              <a:ext uri="{FF2B5EF4-FFF2-40B4-BE49-F238E27FC236}">
                <a16:creationId xmlns:a16="http://schemas.microsoft.com/office/drawing/2014/main" id="{D125A7F4-6E2C-43E6-BFC9-69F901A6EA71}"/>
              </a:ext>
            </a:extLst>
          </p:cNvPr>
          <p:cNvSpPr txBox="1"/>
          <p:nvPr/>
        </p:nvSpPr>
        <p:spPr>
          <a:xfrm>
            <a:off x="2626824" y="113671"/>
            <a:ext cx="6178783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Productos específicamente diseñados para los trabajadores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39" name="Google Shape;120;p17">
            <a:extLst>
              <a:ext uri="{FF2B5EF4-FFF2-40B4-BE49-F238E27FC236}">
                <a16:creationId xmlns:a16="http://schemas.microsoft.com/office/drawing/2014/main" id="{A305250D-600B-4BB7-99BC-DB1AEDE6E1E2}"/>
              </a:ext>
            </a:extLst>
          </p:cNvPr>
          <p:cNvSpPr txBox="1"/>
          <p:nvPr/>
        </p:nvSpPr>
        <p:spPr>
          <a:xfrm>
            <a:off x="685049" y="1410884"/>
            <a:ext cx="3192684" cy="326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basado en comentarios de trabajadores.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Visitamos puestos de trabajo para identificar y solucionar problemas reales de los trabajadores. </a:t>
            </a:r>
            <a:b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MX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diseño único de Red </a:t>
            </a:r>
            <a:r>
              <a:rPr lang="es-MX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es-MX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soluciona problemas relacionados a:</a:t>
            </a:r>
          </a:p>
          <a:p>
            <a:pPr>
              <a:lnSpc>
                <a:spcPct val="115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Durabilidad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Almacenaje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7FF1AA-6AB5-4E79-A6C9-CEA19854A854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7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2BB66FB1-FD08-8349-947E-6BA386024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650" y="3168636"/>
            <a:ext cx="1231943" cy="358104"/>
          </a:xfrm>
          <a:prstGeom prst="rect">
            <a:avLst/>
          </a:prstGeom>
        </p:spPr>
      </p:pic>
      <p:sp>
        <p:nvSpPr>
          <p:cNvPr id="22" name="Google Shape;120;p17">
            <a:extLst>
              <a:ext uri="{FF2B5EF4-FFF2-40B4-BE49-F238E27FC236}">
                <a16:creationId xmlns:a16="http://schemas.microsoft.com/office/drawing/2014/main" id="{8DE45F86-2976-2C41-A5C7-8B38FE4DBA1D}"/>
              </a:ext>
            </a:extLst>
          </p:cNvPr>
          <p:cNvSpPr txBox="1"/>
          <p:nvPr/>
        </p:nvSpPr>
        <p:spPr>
          <a:xfrm>
            <a:off x="1090170" y="3783273"/>
            <a:ext cx="2118902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</a:t>
            </a:r>
            <a:r>
              <a:rPr lang="es-MX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mejor movilidad</a:t>
            </a:r>
          </a:p>
        </p:txBody>
      </p:sp>
      <p:sp>
        <p:nvSpPr>
          <p:cNvPr id="24" name="Google Shape;120;p17">
            <a:extLst>
              <a:ext uri="{FF2B5EF4-FFF2-40B4-BE49-F238E27FC236}">
                <a16:creationId xmlns:a16="http://schemas.microsoft.com/office/drawing/2014/main" id="{F72E7C70-C0D9-DC42-8E50-741F92C084F3}"/>
              </a:ext>
            </a:extLst>
          </p:cNvPr>
          <p:cNvSpPr txBox="1"/>
          <p:nvPr/>
        </p:nvSpPr>
        <p:spPr>
          <a:xfrm>
            <a:off x="3231883" y="3783273"/>
            <a:ext cx="3011707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</a:t>
            </a:r>
            <a:r>
              <a:rPr lang="es-MX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apariencia más limpia y  profesional</a:t>
            </a:r>
          </a:p>
        </p:txBody>
      </p:sp>
      <p:sp>
        <p:nvSpPr>
          <p:cNvPr id="25" name="Google Shape;120;p17">
            <a:extLst>
              <a:ext uri="{FF2B5EF4-FFF2-40B4-BE49-F238E27FC236}">
                <a16:creationId xmlns:a16="http://schemas.microsoft.com/office/drawing/2014/main" id="{73A1B80E-A7CC-FF4F-91BF-306917F99A2C}"/>
              </a:ext>
            </a:extLst>
          </p:cNvPr>
          <p:cNvSpPr txBox="1"/>
          <p:nvPr/>
        </p:nvSpPr>
        <p:spPr>
          <a:xfrm>
            <a:off x="6365989" y="3775300"/>
            <a:ext cx="2180939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una mayor protección contra daños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4E2BC7E-B6D2-0C43-9D66-2C6C2D6F4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290" y="2032040"/>
            <a:ext cx="922663" cy="9226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77B48C-9BEA-434A-8112-DB8E546BDF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57" y="2035790"/>
            <a:ext cx="900159" cy="9151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7B4853-3E09-EA40-BA67-4AE935135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29" y="2035790"/>
            <a:ext cx="892658" cy="915162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BACDFC46-BEEA-CD45-A41C-CC2E0BFA37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147" y="3121074"/>
            <a:ext cx="1198011" cy="383364"/>
          </a:xfrm>
          <a:prstGeom prst="rect">
            <a:avLst/>
          </a:prstGeom>
        </p:spPr>
      </p:pic>
      <p:pic>
        <p:nvPicPr>
          <p:cNvPr id="32" name="Picture 3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C8D57CC-1E0B-DC42-BBDD-CEE10A2A32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373" y="3132226"/>
            <a:ext cx="802170" cy="4010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E273AA-527B-D84F-97B8-C9333EF386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16" y="0"/>
            <a:ext cx="1155579" cy="1300752"/>
          </a:xfrm>
          <a:prstGeom prst="rect">
            <a:avLst/>
          </a:prstGeom>
        </p:spPr>
      </p:pic>
      <p:sp>
        <p:nvSpPr>
          <p:cNvPr id="36" name="Google Shape;114;p17">
            <a:extLst>
              <a:ext uri="{FF2B5EF4-FFF2-40B4-BE49-F238E27FC236}">
                <a16:creationId xmlns:a16="http://schemas.microsoft.com/office/drawing/2014/main" id="{C98BF834-A507-0144-9E0E-19C042BF10DA}"/>
              </a:ext>
            </a:extLst>
          </p:cNvPr>
          <p:cNvSpPr txBox="1"/>
          <p:nvPr/>
        </p:nvSpPr>
        <p:spPr>
          <a:xfrm>
            <a:off x="2364448" y="114480"/>
            <a:ext cx="6311699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Rajdhani"/>
                <a:cs typeface="Arial Black" panose="020B0604020202020204" pitchFamily="34" charset="0"/>
                <a:sym typeface="Oswald Regular"/>
              </a:rPr>
              <a:t>Innovación única en cada producto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37" name="Google Shape;114;p17">
            <a:extLst>
              <a:ext uri="{FF2B5EF4-FFF2-40B4-BE49-F238E27FC236}">
                <a16:creationId xmlns:a16="http://schemas.microsoft.com/office/drawing/2014/main" id="{23D39D18-8258-A842-8376-5220DDBF4857}"/>
              </a:ext>
            </a:extLst>
          </p:cNvPr>
          <p:cNvSpPr txBox="1"/>
          <p:nvPr/>
        </p:nvSpPr>
        <p:spPr>
          <a:xfrm>
            <a:off x="996674" y="611798"/>
            <a:ext cx="1172459" cy="4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4400">
                <a:solidFill>
                  <a:schemeClr val="bg1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#2</a:t>
            </a:r>
            <a:endParaRPr sz="4400">
              <a:solidFill>
                <a:schemeClr val="bg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38" name="Google Shape;114;p17">
            <a:extLst>
              <a:ext uri="{FF2B5EF4-FFF2-40B4-BE49-F238E27FC236}">
                <a16:creationId xmlns:a16="http://schemas.microsoft.com/office/drawing/2014/main" id="{2AF9499C-3410-6542-BB56-0B7D8E9A7B16}"/>
              </a:ext>
            </a:extLst>
          </p:cNvPr>
          <p:cNvSpPr txBox="1"/>
          <p:nvPr/>
        </p:nvSpPr>
        <p:spPr>
          <a:xfrm>
            <a:off x="996675" y="203100"/>
            <a:ext cx="1172459" cy="2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1100" b="1">
                <a:solidFill>
                  <a:schemeClr val="bg1"/>
                </a:solidFill>
                <a:latin typeface="Arial Narrow" panose="020B0604020202020204" pitchFamily="34" charset="0"/>
                <a:ea typeface="Rajdhani"/>
                <a:cs typeface="Arial Narrow" panose="020B0604020202020204" pitchFamily="34" charset="0"/>
                <a:sym typeface="Oswald Regular"/>
              </a:rPr>
              <a:t>VENTAJA</a:t>
            </a:r>
            <a:endParaRPr sz="1100" b="1">
              <a:solidFill>
                <a:schemeClr val="bg1"/>
              </a:solidFill>
              <a:latin typeface="Arial Narrow" panose="020B0604020202020204" pitchFamily="34" charset="0"/>
              <a:ea typeface="Rajdhani"/>
              <a:cs typeface="Arial Narrow" panose="020B0604020202020204" pitchFamily="34" charset="0"/>
              <a:sym typeface="Rajdhan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0B755-EA63-4841-9CE7-A4EF005B2566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BCC874-8179-DB45-8BDA-3B3FB1C626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16" y="0"/>
            <a:ext cx="1155579" cy="1300752"/>
          </a:xfrm>
          <a:prstGeom prst="rect">
            <a:avLst/>
          </a:prstGeom>
        </p:spPr>
      </p:pic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9FF2807B-0C47-E047-AC51-18A3753EF7A0}"/>
              </a:ext>
            </a:extLst>
          </p:cNvPr>
          <p:cNvSpPr txBox="1"/>
          <p:nvPr/>
        </p:nvSpPr>
        <p:spPr>
          <a:xfrm>
            <a:off x="996674" y="611798"/>
            <a:ext cx="1172459" cy="4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4400">
                <a:solidFill>
                  <a:schemeClr val="bg1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#3</a:t>
            </a:r>
            <a:endParaRPr sz="4400">
              <a:solidFill>
                <a:schemeClr val="bg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0" name="Google Shape;114;p17">
            <a:extLst>
              <a:ext uri="{FF2B5EF4-FFF2-40B4-BE49-F238E27FC236}">
                <a16:creationId xmlns:a16="http://schemas.microsoft.com/office/drawing/2014/main" id="{6A1E728D-B780-784E-905B-C95FF35AEB39}"/>
              </a:ext>
            </a:extLst>
          </p:cNvPr>
          <p:cNvSpPr txBox="1"/>
          <p:nvPr/>
        </p:nvSpPr>
        <p:spPr>
          <a:xfrm>
            <a:off x="996675" y="203100"/>
            <a:ext cx="1172459" cy="2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1100" b="1">
                <a:solidFill>
                  <a:schemeClr val="bg1"/>
                </a:solidFill>
                <a:latin typeface="Arial Narrow" panose="020B0604020202020204" pitchFamily="34" charset="0"/>
                <a:ea typeface="Rajdhani"/>
                <a:cs typeface="Arial Narrow" panose="020B0604020202020204" pitchFamily="34" charset="0"/>
                <a:sym typeface="Oswald Regular"/>
              </a:rPr>
              <a:t>VENTAJA</a:t>
            </a:r>
            <a:endParaRPr sz="1100" b="1">
              <a:solidFill>
                <a:schemeClr val="bg1"/>
              </a:solidFill>
              <a:latin typeface="Arial Narrow" panose="020B0604020202020204" pitchFamily="34" charset="0"/>
              <a:ea typeface="Rajdhani"/>
              <a:cs typeface="Arial Narrow" panose="020B0604020202020204" pitchFamily="34" charset="0"/>
              <a:sym typeface="Rajdhani"/>
            </a:endParaRPr>
          </a:p>
        </p:txBody>
      </p:sp>
      <p:sp>
        <p:nvSpPr>
          <p:cNvPr id="13" name="Google Shape;120;p17">
            <a:extLst>
              <a:ext uri="{FF2B5EF4-FFF2-40B4-BE49-F238E27FC236}">
                <a16:creationId xmlns:a16="http://schemas.microsoft.com/office/drawing/2014/main" id="{74ED4A18-AE63-1B4C-9A73-1B17C4BB5449}"/>
              </a:ext>
            </a:extLst>
          </p:cNvPr>
          <p:cNvSpPr txBox="1"/>
          <p:nvPr/>
        </p:nvSpPr>
        <p:spPr>
          <a:xfrm>
            <a:off x="805946" y="2015395"/>
            <a:ext cx="420714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MX" sz="1400" b="1">
                <a:solidFill>
                  <a:srgbClr val="B71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1,621 </a:t>
            </a:r>
            <a:r>
              <a:rPr lang="es-MX" sz="1400" b="1" err="1">
                <a:solidFill>
                  <a:srgbClr val="B71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SKUs</a:t>
            </a:r>
            <a:r>
              <a:rPr lang="es-MX" sz="1400" b="1">
                <a:solidFill>
                  <a:srgbClr val="B71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México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E59FAFE-4973-4740-9988-4381044A90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032" y="1897466"/>
            <a:ext cx="3349559" cy="2232232"/>
          </a:xfrm>
          <a:prstGeom prst="rect">
            <a:avLst/>
          </a:prstGeom>
        </p:spPr>
      </p:pic>
      <p:sp>
        <p:nvSpPr>
          <p:cNvPr id="11" name="Google Shape;120;p17">
            <a:extLst>
              <a:ext uri="{FF2B5EF4-FFF2-40B4-BE49-F238E27FC236}">
                <a16:creationId xmlns:a16="http://schemas.microsoft.com/office/drawing/2014/main" id="{5AB8D01C-CCD2-0247-B1BC-D46B053A4ACC}"/>
              </a:ext>
            </a:extLst>
          </p:cNvPr>
          <p:cNvSpPr txBox="1"/>
          <p:nvPr/>
        </p:nvSpPr>
        <p:spPr>
          <a:xfrm>
            <a:off x="805946" y="2744072"/>
            <a:ext cx="420714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oferta de modelos, colores y tallas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20;p17">
            <a:extLst>
              <a:ext uri="{FF2B5EF4-FFF2-40B4-BE49-F238E27FC236}">
                <a16:creationId xmlns:a16="http://schemas.microsoft.com/office/drawing/2014/main" id="{DCD09B9F-15CC-924C-8746-37A58D0EB0BE}"/>
              </a:ext>
            </a:extLst>
          </p:cNvPr>
          <p:cNvSpPr txBox="1"/>
          <p:nvPr/>
        </p:nvSpPr>
        <p:spPr>
          <a:xfrm>
            <a:off x="1186743" y="3472749"/>
            <a:ext cx="3445546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400" b="1" dirty="0">
                <a:solidFill>
                  <a:srgbClr val="B71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ocupaciones e industrias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86C709-B500-7043-98B5-17F74BA7EEB1}"/>
              </a:ext>
            </a:extLst>
          </p:cNvPr>
          <p:cNvCxnSpPr>
            <a:cxnSpLocks/>
          </p:cNvCxnSpPr>
          <p:nvPr/>
        </p:nvCxnSpPr>
        <p:spPr>
          <a:xfrm flipH="1">
            <a:off x="1447383" y="2584548"/>
            <a:ext cx="2924266" cy="0"/>
          </a:xfrm>
          <a:prstGeom prst="line">
            <a:avLst/>
          </a:prstGeom>
          <a:ln w="19050">
            <a:solidFill>
              <a:srgbClr val="811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C6A02-959D-C04A-B8C8-63A74FDEDA74}"/>
              </a:ext>
            </a:extLst>
          </p:cNvPr>
          <p:cNvCxnSpPr>
            <a:cxnSpLocks/>
          </p:cNvCxnSpPr>
          <p:nvPr/>
        </p:nvCxnSpPr>
        <p:spPr>
          <a:xfrm flipH="1">
            <a:off x="1447383" y="3318839"/>
            <a:ext cx="2924266" cy="0"/>
          </a:xfrm>
          <a:prstGeom prst="line">
            <a:avLst/>
          </a:prstGeom>
          <a:ln w="19050">
            <a:solidFill>
              <a:srgbClr val="811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14;p17">
            <a:extLst>
              <a:ext uri="{FF2B5EF4-FFF2-40B4-BE49-F238E27FC236}">
                <a16:creationId xmlns:a16="http://schemas.microsoft.com/office/drawing/2014/main" id="{8A7224B4-DFD6-4E39-87E7-3E4152D1C78D}"/>
              </a:ext>
            </a:extLst>
          </p:cNvPr>
          <p:cNvSpPr txBox="1"/>
          <p:nvPr/>
        </p:nvSpPr>
        <p:spPr>
          <a:xfrm>
            <a:off x="2549801" y="359473"/>
            <a:ext cx="5919877" cy="66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MX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Rajdhani"/>
                <a:cs typeface="Arial Black" panose="020B0604020202020204" pitchFamily="34" charset="0"/>
                <a:sym typeface="Rajdhani"/>
              </a:rPr>
              <a:t>Amplia gama de producto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A7C07-0039-4696-9081-FA8BE85929A2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8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C9D6D0-8346-4AEF-A66E-897ABE4B3469}"/>
              </a:ext>
            </a:extLst>
          </p:cNvPr>
          <p:cNvGrpSpPr/>
          <p:nvPr/>
        </p:nvGrpSpPr>
        <p:grpSpPr>
          <a:xfrm>
            <a:off x="2549801" y="1156608"/>
            <a:ext cx="5071147" cy="3772660"/>
            <a:chOff x="2414165" y="1075632"/>
            <a:chExt cx="5425120" cy="3997780"/>
          </a:xfrm>
        </p:grpSpPr>
        <p:pic>
          <p:nvPicPr>
            <p:cNvPr id="22" name="Picture 21" descr="A picture containing person, person, preparing, working&#10;&#10;Description automatically generated">
              <a:extLst>
                <a:ext uri="{FF2B5EF4-FFF2-40B4-BE49-F238E27FC236}">
                  <a16:creationId xmlns:a16="http://schemas.microsoft.com/office/drawing/2014/main" id="{D3B43349-4FB7-5742-A387-548BF105A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4166" y="1075632"/>
              <a:ext cx="2520009" cy="1539297"/>
            </a:xfrm>
            <a:prstGeom prst="rect">
              <a:avLst/>
            </a:prstGeom>
          </p:spPr>
        </p:pic>
        <p:pic>
          <p:nvPicPr>
            <p:cNvPr id="28" name="Picture 27" descr="A person holding a helmet&#10;&#10;Description automatically generated with medium confidence">
              <a:extLst>
                <a:ext uri="{FF2B5EF4-FFF2-40B4-BE49-F238E27FC236}">
                  <a16:creationId xmlns:a16="http://schemas.microsoft.com/office/drawing/2014/main" id="{B90E96DE-F7F5-CC47-AF0C-454A7D85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9275" y="1085734"/>
              <a:ext cx="2520010" cy="1539297"/>
            </a:xfrm>
            <a:prstGeom prst="rect">
              <a:avLst/>
            </a:prstGeom>
          </p:spPr>
        </p:pic>
        <p:pic>
          <p:nvPicPr>
            <p:cNvPr id="32" name="Picture 31" descr="A person working on a car engine&#10;&#10;Description automatically generated with medium confidence">
              <a:extLst>
                <a:ext uri="{FF2B5EF4-FFF2-40B4-BE49-F238E27FC236}">
                  <a16:creationId xmlns:a16="http://schemas.microsoft.com/office/drawing/2014/main" id="{E6F206FA-1A35-874B-BB91-E5B2A6421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9275" y="3143681"/>
              <a:ext cx="2520010" cy="1595332"/>
            </a:xfrm>
            <a:prstGeom prst="rect">
              <a:avLst/>
            </a:prstGeom>
          </p:spPr>
        </p:pic>
        <p:pic>
          <p:nvPicPr>
            <p:cNvPr id="5" name="Picture 4" descr="A picture containing person, indoor, preparing, cooking&#10;&#10;Description automatically generated">
              <a:extLst>
                <a:ext uri="{FF2B5EF4-FFF2-40B4-BE49-F238E27FC236}">
                  <a16:creationId xmlns:a16="http://schemas.microsoft.com/office/drawing/2014/main" id="{A6CA6D4F-E359-4A8D-BFEA-7E5C95AF6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4165" y="3143682"/>
              <a:ext cx="2515162" cy="159533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7F1C96-A060-8E40-A8BE-27211A04E629}"/>
                </a:ext>
              </a:extLst>
            </p:cNvPr>
            <p:cNvSpPr/>
            <p:nvPr/>
          </p:nvSpPr>
          <p:spPr>
            <a:xfrm>
              <a:off x="2414166" y="2614930"/>
              <a:ext cx="2524452" cy="334399"/>
            </a:xfrm>
            <a:prstGeom prst="rect">
              <a:avLst/>
            </a:prstGeom>
            <a:solidFill>
              <a:srgbClr val="B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9D70F2-A3CC-8F44-9FDF-306D8AB7E503}"/>
                </a:ext>
              </a:extLst>
            </p:cNvPr>
            <p:cNvSpPr/>
            <p:nvPr/>
          </p:nvSpPr>
          <p:spPr>
            <a:xfrm>
              <a:off x="5314833" y="2620228"/>
              <a:ext cx="2524452" cy="334399"/>
            </a:xfrm>
            <a:prstGeom prst="rect">
              <a:avLst/>
            </a:prstGeom>
            <a:solidFill>
              <a:srgbClr val="B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EAC310-8C2D-E641-8D1A-08E69453C46C}"/>
                </a:ext>
              </a:extLst>
            </p:cNvPr>
            <p:cNvSpPr/>
            <p:nvPr/>
          </p:nvSpPr>
          <p:spPr>
            <a:xfrm>
              <a:off x="5314832" y="4739013"/>
              <a:ext cx="2524453" cy="334399"/>
            </a:xfrm>
            <a:prstGeom prst="rect">
              <a:avLst/>
            </a:prstGeom>
            <a:solidFill>
              <a:srgbClr val="B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Automotriz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26C6DD-8BAE-6A45-B4F9-2C012D581AD2}"/>
                </a:ext>
              </a:extLst>
            </p:cNvPr>
            <p:cNvSpPr/>
            <p:nvPr/>
          </p:nvSpPr>
          <p:spPr>
            <a:xfrm>
              <a:off x="2414165" y="4739013"/>
              <a:ext cx="2515161" cy="334399"/>
            </a:xfrm>
            <a:prstGeom prst="rect">
              <a:avLst/>
            </a:prstGeom>
            <a:solidFill>
              <a:srgbClr val="B7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Turismo y Culinaria (HORECA)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A44B83-01BE-48D6-B6EA-95B64FBF5AA4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F7AE3-CD9F-4D36-BBB0-2404ADAE49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16" y="0"/>
            <a:ext cx="1155579" cy="1300752"/>
          </a:xfrm>
          <a:prstGeom prst="rect">
            <a:avLst/>
          </a:prstGeom>
        </p:spPr>
      </p:pic>
      <p:sp>
        <p:nvSpPr>
          <p:cNvPr id="13" name="Google Shape;114;p17">
            <a:extLst>
              <a:ext uri="{FF2B5EF4-FFF2-40B4-BE49-F238E27FC236}">
                <a16:creationId xmlns:a16="http://schemas.microsoft.com/office/drawing/2014/main" id="{42F5690C-5987-4FAD-8995-91B0DF8EDC86}"/>
              </a:ext>
            </a:extLst>
          </p:cNvPr>
          <p:cNvSpPr txBox="1"/>
          <p:nvPr/>
        </p:nvSpPr>
        <p:spPr>
          <a:xfrm>
            <a:off x="996674" y="611798"/>
            <a:ext cx="1172459" cy="4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4400">
                <a:solidFill>
                  <a:schemeClr val="bg1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#3</a:t>
            </a:r>
            <a:endParaRPr sz="4400">
              <a:solidFill>
                <a:schemeClr val="bg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4" name="Google Shape;114;p17">
            <a:extLst>
              <a:ext uri="{FF2B5EF4-FFF2-40B4-BE49-F238E27FC236}">
                <a16:creationId xmlns:a16="http://schemas.microsoft.com/office/drawing/2014/main" id="{AB15115B-605C-41B7-9BE5-07CFC5FFB16B}"/>
              </a:ext>
            </a:extLst>
          </p:cNvPr>
          <p:cNvSpPr txBox="1"/>
          <p:nvPr/>
        </p:nvSpPr>
        <p:spPr>
          <a:xfrm>
            <a:off x="996675" y="203100"/>
            <a:ext cx="1172459" cy="2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1100" b="1">
                <a:solidFill>
                  <a:schemeClr val="bg1"/>
                </a:solidFill>
                <a:latin typeface="Arial Narrow" panose="020B0604020202020204" pitchFamily="34" charset="0"/>
                <a:ea typeface="Rajdhani"/>
                <a:cs typeface="Arial Narrow" panose="020B0604020202020204" pitchFamily="34" charset="0"/>
                <a:sym typeface="Oswald Regular"/>
              </a:rPr>
              <a:t>VENTAJA</a:t>
            </a:r>
            <a:endParaRPr sz="1100" b="1">
              <a:solidFill>
                <a:schemeClr val="bg1"/>
              </a:solidFill>
              <a:latin typeface="Arial Narrow" panose="020B0604020202020204" pitchFamily="34" charset="0"/>
              <a:ea typeface="Rajdhani"/>
              <a:cs typeface="Arial Narrow" panose="020B0604020202020204" pitchFamily="34" charset="0"/>
              <a:sym typeface="Rajdhani"/>
            </a:endParaRPr>
          </a:p>
        </p:txBody>
      </p:sp>
      <p:sp>
        <p:nvSpPr>
          <p:cNvPr id="15" name="Google Shape;114;p17">
            <a:extLst>
              <a:ext uri="{FF2B5EF4-FFF2-40B4-BE49-F238E27FC236}">
                <a16:creationId xmlns:a16="http://schemas.microsoft.com/office/drawing/2014/main" id="{860E7496-2B7C-4DDB-A67C-E91C4C5E2B19}"/>
              </a:ext>
            </a:extLst>
          </p:cNvPr>
          <p:cNvSpPr txBox="1"/>
          <p:nvPr/>
        </p:nvSpPr>
        <p:spPr>
          <a:xfrm>
            <a:off x="2236125" y="359473"/>
            <a:ext cx="6666806" cy="66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MX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Rajdhani"/>
                <a:cs typeface="Arial Black" panose="020B0604020202020204" pitchFamily="34" charset="0"/>
                <a:sym typeface="Rajdhani"/>
              </a:rPr>
              <a:t>Líneas de producto especializadas: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120503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02750D-A6FB-1E46-95EF-39E23541BECD}"/>
              </a:ext>
            </a:extLst>
          </p:cNvPr>
          <p:cNvSpPr/>
          <p:nvPr/>
        </p:nvSpPr>
        <p:spPr>
          <a:xfrm>
            <a:off x="800627" y="1717481"/>
            <a:ext cx="7988989" cy="3029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CFD54-28A9-7A47-8725-C54AEE629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16" y="0"/>
            <a:ext cx="1155579" cy="1300752"/>
          </a:xfrm>
          <a:prstGeom prst="rect">
            <a:avLst/>
          </a:prstGeom>
        </p:spPr>
      </p:pic>
      <p:sp>
        <p:nvSpPr>
          <p:cNvPr id="11" name="Google Shape;114;p17">
            <a:extLst>
              <a:ext uri="{FF2B5EF4-FFF2-40B4-BE49-F238E27FC236}">
                <a16:creationId xmlns:a16="http://schemas.microsoft.com/office/drawing/2014/main" id="{0ACA8004-FFB5-BA4D-9A3B-A38BC6DFD0D0}"/>
              </a:ext>
            </a:extLst>
          </p:cNvPr>
          <p:cNvSpPr txBox="1"/>
          <p:nvPr/>
        </p:nvSpPr>
        <p:spPr>
          <a:xfrm>
            <a:off x="996674" y="611798"/>
            <a:ext cx="1172459" cy="4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4400">
                <a:solidFill>
                  <a:schemeClr val="bg1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#4</a:t>
            </a:r>
            <a:endParaRPr sz="4400">
              <a:solidFill>
                <a:schemeClr val="bg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2" name="Google Shape;114;p17">
            <a:extLst>
              <a:ext uri="{FF2B5EF4-FFF2-40B4-BE49-F238E27FC236}">
                <a16:creationId xmlns:a16="http://schemas.microsoft.com/office/drawing/2014/main" id="{63037698-DD6F-7B41-9019-E2278CFFF13E}"/>
              </a:ext>
            </a:extLst>
          </p:cNvPr>
          <p:cNvSpPr txBox="1"/>
          <p:nvPr/>
        </p:nvSpPr>
        <p:spPr>
          <a:xfrm>
            <a:off x="996675" y="203100"/>
            <a:ext cx="1172459" cy="2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1100" b="1" dirty="0">
                <a:solidFill>
                  <a:schemeClr val="bg1"/>
                </a:solidFill>
                <a:latin typeface="Arial Narrow" panose="020B0604020202020204" pitchFamily="34" charset="0"/>
                <a:ea typeface="Rajdhani"/>
                <a:cs typeface="Arial Narrow" panose="020B0604020202020204" pitchFamily="34" charset="0"/>
                <a:sym typeface="Oswald Regular"/>
              </a:rPr>
              <a:t>VENTAJA</a:t>
            </a:r>
            <a:endParaRPr sz="1100" b="1" dirty="0">
              <a:solidFill>
                <a:schemeClr val="bg1"/>
              </a:solidFill>
              <a:latin typeface="Arial Narrow" panose="020B0604020202020204" pitchFamily="34" charset="0"/>
              <a:ea typeface="Rajdhani"/>
              <a:cs typeface="Arial Narrow" panose="020B0604020202020204" pitchFamily="34" charset="0"/>
              <a:sym typeface="Rajdhani"/>
            </a:endParaRPr>
          </a:p>
        </p:txBody>
      </p:sp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1E980276-1B5A-8442-83BC-CAB7318C531A}"/>
              </a:ext>
            </a:extLst>
          </p:cNvPr>
          <p:cNvSpPr txBox="1"/>
          <p:nvPr/>
        </p:nvSpPr>
        <p:spPr>
          <a:xfrm>
            <a:off x="794096" y="1798206"/>
            <a:ext cx="8037520" cy="297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Distribución: 6,500 m2 ubicado en Guadalajara.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almacenamiento de + 1 Millón de unidades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entrega menor a 5 días.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Distribución en Nashville, Tennessee para respaldar suministro; actualmente con nivel de stock de +4 millones de unidades</a:t>
            </a:r>
            <a:endParaRPr lang="es-MX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Centros de Distribución adicionales, en USA y Canadá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 y robusta red de distribuidores en México para satisfacer la demanda del mercado a nivel nacional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Filosofía de Negocio: “El cliente es primero”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ED8224-C305-3841-9B50-D5249C5293FE}"/>
              </a:ext>
            </a:extLst>
          </p:cNvPr>
          <p:cNvCxnSpPr>
            <a:cxnSpLocks/>
          </p:cNvCxnSpPr>
          <p:nvPr/>
        </p:nvCxnSpPr>
        <p:spPr>
          <a:xfrm flipH="1">
            <a:off x="794096" y="1717481"/>
            <a:ext cx="6531" cy="3017520"/>
          </a:xfrm>
          <a:prstGeom prst="line">
            <a:avLst/>
          </a:prstGeom>
          <a:ln w="76200">
            <a:solidFill>
              <a:srgbClr val="811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14;p17">
            <a:extLst>
              <a:ext uri="{FF2B5EF4-FFF2-40B4-BE49-F238E27FC236}">
                <a16:creationId xmlns:a16="http://schemas.microsoft.com/office/drawing/2014/main" id="{6C77AF43-ECEF-485F-BAC2-1EC3C8C5C348}"/>
              </a:ext>
            </a:extLst>
          </p:cNvPr>
          <p:cNvSpPr txBox="1"/>
          <p:nvPr/>
        </p:nvSpPr>
        <p:spPr>
          <a:xfrm>
            <a:off x="2600166" y="119826"/>
            <a:ext cx="6240664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Rajdhani"/>
                <a:cs typeface="Arial Black" panose="020B0604020202020204" pitchFamily="34" charset="0"/>
                <a:sym typeface="Oswald Regular"/>
              </a:rPr>
              <a:t>Plataforma con enfoque en</a:t>
            </a:r>
          </a:p>
          <a:p>
            <a:pPr>
              <a:buClr>
                <a:schemeClr val="dk1"/>
              </a:buClr>
              <a:buSzPts val="600"/>
            </a:pP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Rajdhani"/>
                <a:cs typeface="Arial Black" panose="020B0604020202020204" pitchFamily="34" charset="0"/>
                <a:sym typeface="Oswald Regular"/>
              </a:rPr>
              <a:t>servicio al cliente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5D6C6-C217-46B4-96EE-BCCD60130B31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17">
            <a:extLst>
              <a:ext uri="{FF2B5EF4-FFF2-40B4-BE49-F238E27FC236}">
                <a16:creationId xmlns:a16="http://schemas.microsoft.com/office/drawing/2014/main" id="{6B7721AC-4A7F-3841-9BE8-EDE4FA5EE13A}"/>
              </a:ext>
            </a:extLst>
          </p:cNvPr>
          <p:cNvSpPr txBox="1"/>
          <p:nvPr/>
        </p:nvSpPr>
        <p:spPr>
          <a:xfrm>
            <a:off x="609409" y="1588708"/>
            <a:ext cx="4217773" cy="340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Realizamos las pruebas mas rigurosas a todos nuestros productos previo a salir al mercado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producto con enfoque de largo plazo, manteniendo especificaciones técnicas a través del tiempo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diseñados para resistir ambientes rigurosos y lavados industriales</a:t>
            </a:r>
          </a:p>
          <a:p>
            <a:pPr>
              <a:lnSpc>
                <a:spcPct val="115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0585C-C305-B24A-BEF0-D8E2061729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16" y="0"/>
            <a:ext cx="1155579" cy="1300752"/>
          </a:xfrm>
          <a:prstGeom prst="rect">
            <a:avLst/>
          </a:prstGeom>
        </p:spPr>
      </p:pic>
      <p:sp>
        <p:nvSpPr>
          <p:cNvPr id="8" name="Google Shape;114;p17">
            <a:extLst>
              <a:ext uri="{FF2B5EF4-FFF2-40B4-BE49-F238E27FC236}">
                <a16:creationId xmlns:a16="http://schemas.microsoft.com/office/drawing/2014/main" id="{268EA2D2-1B4B-7146-B3D7-59052AE33444}"/>
              </a:ext>
            </a:extLst>
          </p:cNvPr>
          <p:cNvSpPr txBox="1"/>
          <p:nvPr/>
        </p:nvSpPr>
        <p:spPr>
          <a:xfrm>
            <a:off x="2361620" y="149275"/>
            <a:ext cx="6574561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Calidad superior en cada producto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47C0553D-8740-D54D-90D7-7594425A8411}"/>
              </a:ext>
            </a:extLst>
          </p:cNvPr>
          <p:cNvSpPr txBox="1"/>
          <p:nvPr/>
        </p:nvSpPr>
        <p:spPr>
          <a:xfrm>
            <a:off x="996674" y="611798"/>
            <a:ext cx="1172459" cy="4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4400">
                <a:solidFill>
                  <a:schemeClr val="bg1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#5</a:t>
            </a:r>
            <a:endParaRPr sz="4400">
              <a:solidFill>
                <a:schemeClr val="bg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0" name="Google Shape;114;p17">
            <a:extLst>
              <a:ext uri="{FF2B5EF4-FFF2-40B4-BE49-F238E27FC236}">
                <a16:creationId xmlns:a16="http://schemas.microsoft.com/office/drawing/2014/main" id="{9F757630-9ADE-D04B-A8B0-9F8FFD90C22E}"/>
              </a:ext>
            </a:extLst>
          </p:cNvPr>
          <p:cNvSpPr txBox="1"/>
          <p:nvPr/>
        </p:nvSpPr>
        <p:spPr>
          <a:xfrm>
            <a:off x="996675" y="203100"/>
            <a:ext cx="1172459" cy="2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1100" b="1">
                <a:solidFill>
                  <a:schemeClr val="bg1"/>
                </a:solidFill>
                <a:latin typeface="Arial Narrow" panose="020B0604020202020204" pitchFamily="34" charset="0"/>
                <a:ea typeface="Rajdhani"/>
                <a:cs typeface="Arial Narrow" panose="020B0604020202020204" pitchFamily="34" charset="0"/>
                <a:sym typeface="Oswald Regular"/>
              </a:rPr>
              <a:t>VENTAJA</a:t>
            </a:r>
            <a:endParaRPr sz="1100" b="1">
              <a:solidFill>
                <a:schemeClr val="bg1"/>
              </a:solidFill>
              <a:latin typeface="Arial Narrow" panose="020B0604020202020204" pitchFamily="34" charset="0"/>
              <a:ea typeface="Rajdhani"/>
              <a:cs typeface="Arial Narrow" panose="020B0604020202020204" pitchFamily="34" charset="0"/>
              <a:sym typeface="Rajdhani"/>
            </a:endParaRPr>
          </a:p>
        </p:txBody>
      </p:sp>
      <p:pic>
        <p:nvPicPr>
          <p:cNvPr id="14" name="Picture 13" descr="A picture containing text, person, person, preparing&#10;&#10;Description automatically generated">
            <a:extLst>
              <a:ext uri="{FF2B5EF4-FFF2-40B4-BE49-F238E27FC236}">
                <a16:creationId xmlns:a16="http://schemas.microsoft.com/office/drawing/2014/main" id="{B364423A-E98D-2B45-9F82-C0DFACAD6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032" y="1588708"/>
            <a:ext cx="3349559" cy="2232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E1F092-6DD3-476F-B9AB-F4022CFA25E6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8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79BB758-7176-DE42-ABD7-E247F5E37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487" y="1795055"/>
            <a:ext cx="2185420" cy="1378896"/>
          </a:xfrm>
          <a:prstGeom prst="rect">
            <a:avLst/>
          </a:prstGeom>
        </p:spPr>
      </p:pic>
      <p:sp>
        <p:nvSpPr>
          <p:cNvPr id="5" name="Google Shape;120;p17">
            <a:extLst>
              <a:ext uri="{FF2B5EF4-FFF2-40B4-BE49-F238E27FC236}">
                <a16:creationId xmlns:a16="http://schemas.microsoft.com/office/drawing/2014/main" id="{D8B24D51-147C-DA48-9BD4-E2BF29D035BE}"/>
              </a:ext>
            </a:extLst>
          </p:cNvPr>
          <p:cNvSpPr txBox="1"/>
          <p:nvPr/>
        </p:nvSpPr>
        <p:spPr>
          <a:xfrm>
            <a:off x="1825982" y="4372929"/>
            <a:ext cx="5948855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400" dirty="0">
                <a:solidFill>
                  <a:srgbClr val="811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Automotriz  |  Hospitalidad/Culinario  |  Manufactura  |  Transporte</a:t>
            </a:r>
          </a:p>
        </p:txBody>
      </p:sp>
      <p:sp>
        <p:nvSpPr>
          <p:cNvPr id="6" name="Google Shape;120;p17">
            <a:extLst>
              <a:ext uri="{FF2B5EF4-FFF2-40B4-BE49-F238E27FC236}">
                <a16:creationId xmlns:a16="http://schemas.microsoft.com/office/drawing/2014/main" id="{E26A1BE9-888E-3646-9219-6E8B3F1234D8}"/>
              </a:ext>
            </a:extLst>
          </p:cNvPr>
          <p:cNvSpPr txBox="1"/>
          <p:nvPr/>
        </p:nvSpPr>
        <p:spPr>
          <a:xfrm>
            <a:off x="3790606" y="1038721"/>
            <a:ext cx="4929420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Red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ofrece 5 ventajas a la industria Mexicana:</a:t>
            </a:r>
          </a:p>
          <a:p>
            <a:pPr>
              <a:lnSpc>
                <a:spcPct val="115000"/>
              </a:lnSpc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Creamos productos específicamente diseñados para los trabajadores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propietarios de tecnologías exclusivas  resultantes de procesos continuos de innovación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Ofrecemos un amplio catálogo de producto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Respaldamos a los clientes con un solido modelo de servicio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Contamos con productos de la más alta calidad</a:t>
            </a:r>
          </a:p>
        </p:txBody>
      </p:sp>
      <p:sp>
        <p:nvSpPr>
          <p:cNvPr id="8" name="Google Shape;114;p17">
            <a:extLst>
              <a:ext uri="{FF2B5EF4-FFF2-40B4-BE49-F238E27FC236}">
                <a16:creationId xmlns:a16="http://schemas.microsoft.com/office/drawing/2014/main" id="{27573971-FFDF-7A46-A879-D59695525D55}"/>
              </a:ext>
            </a:extLst>
          </p:cNvPr>
          <p:cNvSpPr txBox="1"/>
          <p:nvPr/>
        </p:nvSpPr>
        <p:spPr>
          <a:xfrm>
            <a:off x="-357420" y="126153"/>
            <a:ext cx="492942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En Resumen…</a:t>
            </a:r>
            <a:endParaRPr sz="2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FD2A4-2644-4D0F-8FB9-C9B44ADDB941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NOVIEMBRE, 2021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1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4;p17">
            <a:extLst>
              <a:ext uri="{FF2B5EF4-FFF2-40B4-BE49-F238E27FC236}">
                <a16:creationId xmlns:a16="http://schemas.microsoft.com/office/drawing/2014/main" id="{3EDBB5E2-8473-4BB2-A876-E5DCCDB45FC8}"/>
              </a:ext>
            </a:extLst>
          </p:cNvPr>
          <p:cNvSpPr txBox="1"/>
          <p:nvPr/>
        </p:nvSpPr>
        <p:spPr>
          <a:xfrm>
            <a:off x="2058990" y="748066"/>
            <a:ext cx="5550160" cy="254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ES" sz="3600" b="1" dirty="0">
                <a:solidFill>
                  <a:srgbClr val="B71C2E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Ahora que sabes todo sobre Red </a:t>
            </a:r>
            <a:r>
              <a:rPr lang="es-ES" sz="3600" b="1" dirty="0" err="1">
                <a:solidFill>
                  <a:srgbClr val="B71C2E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Kap</a:t>
            </a:r>
            <a:r>
              <a:rPr lang="es-ES" sz="3600" b="1" dirty="0">
                <a:solidFill>
                  <a:srgbClr val="B71C2E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, te invitamos a que conozcas la línea de productos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C5BEE-3C80-401A-9CC3-D925407F6306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NOVIEMBRE, 2021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DBADA1A-088D-4C54-989D-DA85F048E5AF}"/>
              </a:ext>
            </a:extLst>
          </p:cNvPr>
          <p:cNvSpPr/>
          <p:nvPr/>
        </p:nvSpPr>
        <p:spPr>
          <a:xfrm>
            <a:off x="2164314" y="3894512"/>
            <a:ext cx="5178829" cy="7065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1B51C3-536C-5646-88D8-4AA362878554}"/>
              </a:ext>
            </a:extLst>
          </p:cNvPr>
          <p:cNvSpPr/>
          <p:nvPr/>
        </p:nvSpPr>
        <p:spPr>
          <a:xfrm>
            <a:off x="815011" y="1381841"/>
            <a:ext cx="7988989" cy="3480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A7BA5B-2DD2-BC4D-A5C0-C6F39AD097D3}"/>
              </a:ext>
            </a:extLst>
          </p:cNvPr>
          <p:cNvCxnSpPr>
            <a:cxnSpLocks/>
          </p:cNvCxnSpPr>
          <p:nvPr/>
        </p:nvCxnSpPr>
        <p:spPr>
          <a:xfrm>
            <a:off x="819397" y="1529499"/>
            <a:ext cx="2791" cy="2969758"/>
          </a:xfrm>
          <a:prstGeom prst="line">
            <a:avLst/>
          </a:prstGeom>
          <a:ln w="76200">
            <a:solidFill>
              <a:srgbClr val="151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20;p17">
            <a:extLst>
              <a:ext uri="{FF2B5EF4-FFF2-40B4-BE49-F238E27FC236}">
                <a16:creationId xmlns:a16="http://schemas.microsoft.com/office/drawing/2014/main" id="{49FDB57A-A5F9-1A46-955F-D5426911CD35}"/>
              </a:ext>
            </a:extLst>
          </p:cNvPr>
          <p:cNvSpPr txBox="1"/>
          <p:nvPr/>
        </p:nvSpPr>
        <p:spPr>
          <a:xfrm>
            <a:off x="1005807" y="1292401"/>
            <a:ext cx="2363424" cy="3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líder en fabricación y comercialización de calzado y vestimenta para el trabajo</a:t>
            </a:r>
            <a:endParaRPr lang="es-MX" sz="1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Contamos con un extenso portafolio de marcas con mas de 100 años de experiencia a nivel internacional.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Mantenemos un enfoque de excelencia e innovación de  productos para cualquier industria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person, red&#10;&#10;Description automatically generated">
            <a:extLst>
              <a:ext uri="{FF2B5EF4-FFF2-40B4-BE49-F238E27FC236}">
                <a16:creationId xmlns:a16="http://schemas.microsoft.com/office/drawing/2014/main" id="{D9D6431C-06B5-3C49-B930-B1813FDF5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327" y="1631094"/>
            <a:ext cx="1983346" cy="2976094"/>
          </a:xfrm>
          <a:prstGeom prst="rect">
            <a:avLst/>
          </a:prstGeom>
        </p:spPr>
      </p:pic>
      <p:sp>
        <p:nvSpPr>
          <p:cNvPr id="13" name="Google Shape;120;p17">
            <a:extLst>
              <a:ext uri="{FF2B5EF4-FFF2-40B4-BE49-F238E27FC236}">
                <a16:creationId xmlns:a16="http://schemas.microsoft.com/office/drawing/2014/main" id="{4D9A8ED4-79B8-2B4D-B2E7-B1C620126F37}"/>
              </a:ext>
            </a:extLst>
          </p:cNvPr>
          <p:cNvSpPr txBox="1"/>
          <p:nvPr/>
        </p:nvSpPr>
        <p:spPr>
          <a:xfrm>
            <a:off x="6085619" y="2076251"/>
            <a:ext cx="2418214" cy="179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objetivo:</a:t>
            </a:r>
            <a:endParaRPr lang="es-MX" sz="1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3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Cuidar y empoderar a los trabajadores que hacen que nuestro mundo funcione mejor</a:t>
            </a:r>
            <a:r>
              <a:rPr lang="en-US" sz="13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_tradnl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Corporativo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Nashville, TN</a:t>
            </a:r>
          </a:p>
        </p:txBody>
      </p:sp>
      <p:sp>
        <p:nvSpPr>
          <p:cNvPr id="11" name="Google Shape;114;p17">
            <a:extLst>
              <a:ext uri="{FF2B5EF4-FFF2-40B4-BE49-F238E27FC236}">
                <a16:creationId xmlns:a16="http://schemas.microsoft.com/office/drawing/2014/main" id="{2DFAC4EE-1638-4AD6-8A45-C40C19593AF2}"/>
              </a:ext>
            </a:extLst>
          </p:cNvPr>
          <p:cNvSpPr txBox="1"/>
          <p:nvPr/>
        </p:nvSpPr>
        <p:spPr>
          <a:xfrm>
            <a:off x="425302" y="140134"/>
            <a:ext cx="8718698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Workwear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Outfitters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,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¿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Quiénes somos?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08666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91DEC4-BB31-3248-8686-17D28EC93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0" y="2804191"/>
            <a:ext cx="1299111" cy="526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FB325-9826-2D4B-899C-3596E77E44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21" y="1378419"/>
            <a:ext cx="897654" cy="944084"/>
          </a:xfrm>
          <a:prstGeom prst="rect">
            <a:avLst/>
          </a:prstGeom>
        </p:spPr>
      </p:pic>
      <p:pic>
        <p:nvPicPr>
          <p:cNvPr id="13" name="Picture 12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3E87980-7616-6742-AFC6-C24ED49962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01" y="1490432"/>
            <a:ext cx="1141224" cy="720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E054F-0DB6-7B42-B39E-7D2C06DBD2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61" y="1493274"/>
            <a:ext cx="1271588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FB8BD-01CB-7F46-B30F-990D16A560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35" y="1426261"/>
            <a:ext cx="1060500" cy="84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CB21B6-5595-A344-8B63-EFDFC351DA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32" y="2889340"/>
            <a:ext cx="1750906" cy="356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C57669-6266-2648-8D71-FC16075A19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19" y="2707644"/>
            <a:ext cx="1020788" cy="720058"/>
          </a:xfrm>
          <a:prstGeom prst="rect">
            <a:avLst/>
          </a:prstGeom>
        </p:spPr>
      </p:pic>
      <p:pic>
        <p:nvPicPr>
          <p:cNvPr id="18" name="Picture 2" descr="Walls® Outdoor Goods | Official Site | Workwear &amp; Outerwear">
            <a:extLst>
              <a:ext uri="{FF2B5EF4-FFF2-40B4-BE49-F238E27FC236}">
                <a16:creationId xmlns:a16="http://schemas.microsoft.com/office/drawing/2014/main" id="{403DE41B-400F-764F-A5F5-6CF44D7D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010" y="2699935"/>
            <a:ext cx="735476" cy="7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1EF280E-D393-D144-8297-78DF890C65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901" y="3812843"/>
            <a:ext cx="1564616" cy="818816"/>
          </a:xfrm>
          <a:prstGeom prst="rect">
            <a:avLst/>
          </a:prstGeom>
        </p:spPr>
      </p:pic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95B4B7C-1370-3D4E-8903-91F52319046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019" y="3955470"/>
            <a:ext cx="1573555" cy="53356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E6C68E3-09CD-B64A-807C-34220AD483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031" y="3930823"/>
            <a:ext cx="1188131" cy="582857"/>
          </a:xfrm>
          <a:prstGeom prst="rect">
            <a:avLst/>
          </a:prstGeom>
        </p:spPr>
      </p:pic>
      <p:sp>
        <p:nvSpPr>
          <p:cNvPr id="19" name="Google Shape;114;p17">
            <a:extLst>
              <a:ext uri="{FF2B5EF4-FFF2-40B4-BE49-F238E27FC236}">
                <a16:creationId xmlns:a16="http://schemas.microsoft.com/office/drawing/2014/main" id="{48412BD6-ECF7-43C2-B584-21E6D50A3644}"/>
              </a:ext>
            </a:extLst>
          </p:cNvPr>
          <p:cNvSpPr txBox="1"/>
          <p:nvPr/>
        </p:nvSpPr>
        <p:spPr>
          <a:xfrm>
            <a:off x="425302" y="140134"/>
            <a:ext cx="8718698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Portafolio de Marcas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51314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eiling, preparing&#10;&#10;Description automatically generated">
            <a:extLst>
              <a:ext uri="{FF2B5EF4-FFF2-40B4-BE49-F238E27FC236}">
                <a16:creationId xmlns:a16="http://schemas.microsoft.com/office/drawing/2014/main" id="{45E33C02-5D6B-754F-A3D2-6433604A5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06" y="1087910"/>
            <a:ext cx="2713475" cy="1720018"/>
          </a:xfrm>
          <a:prstGeom prst="rect">
            <a:avLst/>
          </a:prstGeom>
        </p:spPr>
      </p:pic>
      <p:pic>
        <p:nvPicPr>
          <p:cNvPr id="5" name="Picture 4" descr="A picture containing indoor, table, ceiling, person&#10;&#10;Description automatically generated">
            <a:extLst>
              <a:ext uri="{FF2B5EF4-FFF2-40B4-BE49-F238E27FC236}">
                <a16:creationId xmlns:a16="http://schemas.microsoft.com/office/drawing/2014/main" id="{F764B02D-8C0E-CB4D-83A4-D73D63C33A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445" y="2896064"/>
            <a:ext cx="2684889" cy="1729968"/>
          </a:xfrm>
          <a:prstGeom prst="rect">
            <a:avLst/>
          </a:prstGeom>
        </p:spPr>
      </p:pic>
      <p:pic>
        <p:nvPicPr>
          <p:cNvPr id="9" name="Picture 8" descr="A picture containing indoor, ceiling, person&#10;&#10;Description automatically generated">
            <a:extLst>
              <a:ext uri="{FF2B5EF4-FFF2-40B4-BE49-F238E27FC236}">
                <a16:creationId xmlns:a16="http://schemas.microsoft.com/office/drawing/2014/main" id="{E2F8749B-63AC-4745-A73E-47DB281892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79" y="2896064"/>
            <a:ext cx="2713474" cy="1729968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F72B8BB1-16CC-3548-A6DB-2840D9B96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446" y="1075027"/>
            <a:ext cx="2684889" cy="1738857"/>
          </a:xfrm>
          <a:prstGeom prst="rect">
            <a:avLst/>
          </a:prstGeom>
        </p:spPr>
      </p:pic>
      <p:sp>
        <p:nvSpPr>
          <p:cNvPr id="10" name="Google Shape;114;p17">
            <a:extLst>
              <a:ext uri="{FF2B5EF4-FFF2-40B4-BE49-F238E27FC236}">
                <a16:creationId xmlns:a16="http://schemas.microsoft.com/office/drawing/2014/main" id="{326FB154-B9DD-4036-8EC1-A31D9CD3B3DA}"/>
              </a:ext>
            </a:extLst>
          </p:cNvPr>
          <p:cNvSpPr txBox="1"/>
          <p:nvPr/>
        </p:nvSpPr>
        <p:spPr>
          <a:xfrm>
            <a:off x="425302" y="0"/>
            <a:ext cx="8718698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Instalaciones en México 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5C8FB7CF-D0B8-4EA1-9DB1-62A218D68586}"/>
              </a:ext>
            </a:extLst>
          </p:cNvPr>
          <p:cNvSpPr txBox="1"/>
          <p:nvPr/>
        </p:nvSpPr>
        <p:spPr>
          <a:xfrm>
            <a:off x="3295680" y="1499511"/>
            <a:ext cx="2804766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600" b="1" dirty="0">
                <a:solidFill>
                  <a:srgbClr val="C00000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2 Plantas de producción</a:t>
            </a:r>
          </a:p>
          <a:p>
            <a:pPr algn="ctr">
              <a:lnSpc>
                <a:spcPct val="115000"/>
              </a:lnSpc>
            </a:pP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Matamoros, Coahuila</a:t>
            </a:r>
          </a:p>
          <a:p>
            <a:pPr algn="ctr">
              <a:lnSpc>
                <a:spcPct val="115000"/>
              </a:lnSpc>
            </a:pP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Torreón, Coahuila</a:t>
            </a:r>
          </a:p>
        </p:txBody>
      </p:sp>
      <p:sp>
        <p:nvSpPr>
          <p:cNvPr id="12" name="Google Shape;116;p17">
            <a:extLst>
              <a:ext uri="{FF2B5EF4-FFF2-40B4-BE49-F238E27FC236}">
                <a16:creationId xmlns:a16="http://schemas.microsoft.com/office/drawing/2014/main" id="{4174EC97-9388-4765-A229-F500BE17A1E5}"/>
              </a:ext>
            </a:extLst>
          </p:cNvPr>
          <p:cNvSpPr txBox="1"/>
          <p:nvPr/>
        </p:nvSpPr>
        <p:spPr>
          <a:xfrm>
            <a:off x="3309505" y="3154578"/>
            <a:ext cx="2804767" cy="99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600" b="1">
                <a:solidFill>
                  <a:srgbClr val="C00000"/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1 Centro de distribución</a:t>
            </a:r>
          </a:p>
          <a:p>
            <a:pPr algn="ctr">
              <a:lnSpc>
                <a:spcPct val="115000"/>
              </a:lnSpc>
            </a:pPr>
            <a:r>
              <a:rPr lang="en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Guadalajara, Jalisco</a:t>
            </a:r>
          </a:p>
        </p:txBody>
      </p:sp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CA8CFC35-4536-40A9-B1A8-68F27F96C40C}"/>
              </a:ext>
            </a:extLst>
          </p:cNvPr>
          <p:cNvSpPr txBox="1"/>
          <p:nvPr/>
        </p:nvSpPr>
        <p:spPr>
          <a:xfrm>
            <a:off x="1139762" y="4617542"/>
            <a:ext cx="7105475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400" b="1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Workwear Outfitters cuenta con más de 2,500 empleados directos en México</a:t>
            </a:r>
          </a:p>
        </p:txBody>
      </p:sp>
    </p:spTree>
    <p:extLst>
      <p:ext uri="{BB962C8B-B14F-4D97-AF65-F5344CB8AC3E}">
        <p14:creationId xmlns:p14="http://schemas.microsoft.com/office/powerpoint/2010/main" val="3235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9C326-2AA3-E340-86FC-5BC339E20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15" y="1492015"/>
            <a:ext cx="2185419" cy="1227763"/>
          </a:xfrm>
          <a:prstGeom prst="rect">
            <a:avLst/>
          </a:prstGeom>
        </p:spPr>
      </p:pic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D99EDB5D-7387-5D4F-92AD-176C815AB319}"/>
              </a:ext>
            </a:extLst>
          </p:cNvPr>
          <p:cNvSpPr txBox="1"/>
          <p:nvPr/>
        </p:nvSpPr>
        <p:spPr>
          <a:xfrm>
            <a:off x="358978" y="-87822"/>
            <a:ext cx="83544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endParaRPr sz="2600" b="1">
              <a:solidFill>
                <a:schemeClr val="dk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7" name="Google Shape;120;p17">
            <a:extLst>
              <a:ext uri="{FF2B5EF4-FFF2-40B4-BE49-F238E27FC236}">
                <a16:creationId xmlns:a16="http://schemas.microsoft.com/office/drawing/2014/main" id="{1481DECE-3D84-455F-8C6D-38262BBC71A3}"/>
              </a:ext>
            </a:extLst>
          </p:cNvPr>
          <p:cNvSpPr txBox="1"/>
          <p:nvPr/>
        </p:nvSpPr>
        <p:spPr>
          <a:xfrm>
            <a:off x="3981501" y="1891594"/>
            <a:ext cx="4754001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400" dirty="0" err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Workwear</a:t>
            </a:r>
            <a:r>
              <a:rPr lang="es-MX" sz="1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Outfitters</a:t>
            </a:r>
            <a:r>
              <a:rPr lang="es-MX" sz="1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 y opera la marca Dickies bajo un acuerdo de licencia a largo plazo con la corporación VF.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E12556-A6FA-1141-AABF-8A811DC2D720}"/>
              </a:ext>
            </a:extLst>
          </p:cNvPr>
          <p:cNvCxnSpPr/>
          <p:nvPr/>
        </p:nvCxnSpPr>
        <p:spPr>
          <a:xfrm>
            <a:off x="3603967" y="1583648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Google Shape;114;p17">
            <a:extLst>
              <a:ext uri="{FF2B5EF4-FFF2-40B4-BE49-F238E27FC236}">
                <a16:creationId xmlns:a16="http://schemas.microsoft.com/office/drawing/2014/main" id="{A5EE05C4-F57F-4F65-9617-0419615CF2BC}"/>
              </a:ext>
            </a:extLst>
          </p:cNvPr>
          <p:cNvSpPr txBox="1"/>
          <p:nvPr/>
        </p:nvSpPr>
        <p:spPr>
          <a:xfrm>
            <a:off x="425302" y="140134"/>
            <a:ext cx="8718698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8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Workwear</a:t>
            </a:r>
            <a:r>
              <a:rPr lang="es-E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 </a:t>
            </a:r>
            <a:r>
              <a:rPr lang="es-ES" sz="28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Outfitters</a:t>
            </a:r>
            <a:r>
              <a:rPr lang="es-E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 en México</a:t>
            </a:r>
            <a:endParaRPr sz="26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pic>
        <p:nvPicPr>
          <p:cNvPr id="10" name="Picture 9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A28C5F8-B9B2-4C50-B44D-A72C66EB8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42" y="3072599"/>
            <a:ext cx="2185420" cy="1378896"/>
          </a:xfrm>
          <a:prstGeom prst="rect">
            <a:avLst/>
          </a:prstGeom>
        </p:spPr>
      </p:pic>
      <p:sp>
        <p:nvSpPr>
          <p:cNvPr id="11" name="Google Shape;120;p17">
            <a:extLst>
              <a:ext uri="{FF2B5EF4-FFF2-40B4-BE49-F238E27FC236}">
                <a16:creationId xmlns:a16="http://schemas.microsoft.com/office/drawing/2014/main" id="{409B4804-3095-4BBE-9D91-E66D9A38EB07}"/>
              </a:ext>
            </a:extLst>
          </p:cNvPr>
          <p:cNvSpPr txBox="1"/>
          <p:nvPr/>
        </p:nvSpPr>
        <p:spPr>
          <a:xfrm>
            <a:off x="3981501" y="3139698"/>
            <a:ext cx="4754001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swald Regular"/>
                <a:cs typeface="Arial Black" panose="020B0604020202020204" pitchFamily="34" charset="0"/>
                <a:sym typeface="Oswald Regular"/>
              </a:rPr>
              <a:t>Continuando nuestro compromiso con México, </a:t>
            </a:r>
            <a:r>
              <a:rPr lang="es-MX" sz="1400" dirty="0" err="1">
                <a:solidFill>
                  <a:srgbClr val="373737"/>
                </a:solidFill>
                <a:latin typeface="+mj-lt"/>
                <a:cs typeface="Arial" panose="020B0604020202020204" pitchFamily="34" charset="0"/>
              </a:rPr>
              <a:t>Workwear</a:t>
            </a:r>
            <a:r>
              <a:rPr lang="es-MX" sz="1400" dirty="0">
                <a:solidFill>
                  <a:srgbClr val="37373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rgbClr val="373737"/>
                </a:solidFill>
                <a:latin typeface="+mj-lt"/>
                <a:cs typeface="Arial" panose="020B0604020202020204" pitchFamily="34" charset="0"/>
              </a:rPr>
              <a:t>Outfitters</a:t>
            </a:r>
            <a:r>
              <a:rPr lang="es-MX" sz="1400" dirty="0">
                <a:solidFill>
                  <a:srgbClr val="37373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1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 la marca Red </a:t>
            </a:r>
            <a:r>
              <a:rPr lang="es-MX" sz="1400" dirty="0" err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es-MX" sz="1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de negocios en nuestro país.</a:t>
            </a:r>
          </a:p>
        </p:txBody>
      </p:sp>
    </p:spTree>
    <p:extLst>
      <p:ext uri="{BB962C8B-B14F-4D97-AF65-F5344CB8AC3E}">
        <p14:creationId xmlns:p14="http://schemas.microsoft.com/office/powerpoint/2010/main" val="35875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D99EDB5D-7387-5D4F-92AD-176C815AB319}"/>
              </a:ext>
            </a:extLst>
          </p:cNvPr>
          <p:cNvSpPr txBox="1"/>
          <p:nvPr/>
        </p:nvSpPr>
        <p:spPr>
          <a:xfrm>
            <a:off x="358978" y="-87822"/>
            <a:ext cx="83544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endParaRPr sz="2600" b="1">
              <a:solidFill>
                <a:schemeClr val="dk1"/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pic>
        <p:nvPicPr>
          <p:cNvPr id="8" name="Picture 7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3290C99-61BF-458D-881C-3E8C283E5A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000" y="1567380"/>
            <a:ext cx="3659999" cy="2309285"/>
          </a:xfrm>
          <a:prstGeom prst="rect">
            <a:avLst/>
          </a:prstGeom>
        </p:spPr>
      </p:pic>
      <p:sp>
        <p:nvSpPr>
          <p:cNvPr id="7" name="Google Shape;114;p17">
            <a:extLst>
              <a:ext uri="{FF2B5EF4-FFF2-40B4-BE49-F238E27FC236}">
                <a16:creationId xmlns:a16="http://schemas.microsoft.com/office/drawing/2014/main" id="{F71F4018-ED77-4188-8BF3-A7FB8699547A}"/>
              </a:ext>
            </a:extLst>
          </p:cNvPr>
          <p:cNvSpPr txBox="1"/>
          <p:nvPr/>
        </p:nvSpPr>
        <p:spPr>
          <a:xfrm>
            <a:off x="552642" y="205735"/>
            <a:ext cx="7967072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Rajdhani"/>
                <a:cs typeface="Arial Black" panose="020B0604020202020204" pitchFamily="34" charset="0"/>
                <a:sym typeface="Oswald Regular"/>
              </a:rPr>
              <a:t>Orgullosamente Presentamos:</a:t>
            </a:r>
          </a:p>
        </p:txBody>
      </p:sp>
    </p:spTree>
    <p:extLst>
      <p:ext uri="{BB962C8B-B14F-4D97-AF65-F5344CB8AC3E}">
        <p14:creationId xmlns:p14="http://schemas.microsoft.com/office/powerpoint/2010/main" val="410593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17">
            <a:extLst>
              <a:ext uri="{FF2B5EF4-FFF2-40B4-BE49-F238E27FC236}">
                <a16:creationId xmlns:a16="http://schemas.microsoft.com/office/drawing/2014/main" id="{A4C3CCA7-3DC1-354D-9A90-D86AC77E3549}"/>
              </a:ext>
            </a:extLst>
          </p:cNvPr>
          <p:cNvSpPr txBox="1"/>
          <p:nvPr/>
        </p:nvSpPr>
        <p:spPr>
          <a:xfrm>
            <a:off x="706589" y="1550051"/>
            <a:ext cx="2766901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 nivel de </a:t>
            </a: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Durabilidad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</a:t>
            </a:r>
          </a:p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Tecnologías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propietarias</a:t>
            </a:r>
          </a:p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Foco en </a:t>
            </a: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nnovación</a:t>
            </a:r>
          </a:p>
          <a:p>
            <a:pPr marL="115888" indent="-115888">
              <a:lnSpc>
                <a:spcPct val="115000"/>
              </a:lnSpc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MX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viste diariamente a más de </a:t>
            </a: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Millones de Trabajadores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Estados Unidos.</a:t>
            </a:r>
          </a:p>
          <a:p>
            <a:pPr algn="ctr">
              <a:lnSpc>
                <a:spcPct val="115000"/>
              </a:lnSpc>
            </a:pPr>
            <a:endParaRPr lang="en-US" sz="1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ED81AE-30AE-A34A-A063-4D86F4C276EE}"/>
              </a:ext>
            </a:extLst>
          </p:cNvPr>
          <p:cNvCxnSpPr>
            <a:cxnSpLocks/>
          </p:cNvCxnSpPr>
          <p:nvPr/>
        </p:nvCxnSpPr>
        <p:spPr>
          <a:xfrm>
            <a:off x="3498436" y="1203216"/>
            <a:ext cx="0" cy="3474720"/>
          </a:xfrm>
          <a:prstGeom prst="line">
            <a:avLst/>
          </a:prstGeom>
          <a:ln w="19050">
            <a:solidFill>
              <a:srgbClr val="811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05E0D15E-9FBC-2A4D-85BF-8466AF562F3E}"/>
              </a:ext>
            </a:extLst>
          </p:cNvPr>
          <p:cNvSpPr txBox="1"/>
          <p:nvPr/>
        </p:nvSpPr>
        <p:spPr>
          <a:xfrm>
            <a:off x="6446044" y="1048720"/>
            <a:ext cx="1897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PRESENCIA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6139F-D661-D24D-A570-2751AC3E7317}"/>
              </a:ext>
            </a:extLst>
          </p:cNvPr>
          <p:cNvCxnSpPr>
            <a:cxnSpLocks/>
          </p:cNvCxnSpPr>
          <p:nvPr/>
        </p:nvCxnSpPr>
        <p:spPr>
          <a:xfrm>
            <a:off x="6256358" y="1203216"/>
            <a:ext cx="0" cy="3474720"/>
          </a:xfrm>
          <a:prstGeom prst="line">
            <a:avLst/>
          </a:prstGeom>
          <a:ln w="19050">
            <a:solidFill>
              <a:srgbClr val="811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14;p17">
            <a:extLst>
              <a:ext uri="{FF2B5EF4-FFF2-40B4-BE49-F238E27FC236}">
                <a16:creationId xmlns:a16="http://schemas.microsoft.com/office/drawing/2014/main" id="{C8EC2245-154D-4C70-BD94-D4B6EB253277}"/>
              </a:ext>
            </a:extLst>
          </p:cNvPr>
          <p:cNvSpPr txBox="1"/>
          <p:nvPr/>
        </p:nvSpPr>
        <p:spPr>
          <a:xfrm>
            <a:off x="1529656" y="221527"/>
            <a:ext cx="6084687" cy="71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¿Qui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é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n es Red </a:t>
            </a:r>
            <a:r>
              <a:rPr lang="es-MX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Kap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?</a:t>
            </a:r>
            <a:endParaRPr lang="es-MX"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60BB251C-7044-49CF-9035-C8FDA57DE9AA}"/>
              </a:ext>
            </a:extLst>
          </p:cNvPr>
          <p:cNvSpPr txBox="1"/>
          <p:nvPr/>
        </p:nvSpPr>
        <p:spPr>
          <a:xfrm>
            <a:off x="3575103" y="1532411"/>
            <a:ext cx="2468250" cy="327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portafolio de producto mas amplio en Mexico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Precios competitivos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en el nivel de servicio a clientes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Respaldo de una marca con presencia internacional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de negocio con enfoque en el desarrollo de mercado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16;p17">
            <a:extLst>
              <a:ext uri="{FF2B5EF4-FFF2-40B4-BE49-F238E27FC236}">
                <a16:creationId xmlns:a16="http://schemas.microsoft.com/office/drawing/2014/main" id="{69468739-0E37-48D7-9C7D-D2106428B6CA}"/>
              </a:ext>
            </a:extLst>
          </p:cNvPr>
          <p:cNvSpPr txBox="1"/>
          <p:nvPr/>
        </p:nvSpPr>
        <p:spPr>
          <a:xfrm>
            <a:off x="1124257" y="1052450"/>
            <a:ext cx="1897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NOSOTROS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sp>
        <p:nvSpPr>
          <p:cNvPr id="21" name="Google Shape;117;p17">
            <a:extLst>
              <a:ext uri="{FF2B5EF4-FFF2-40B4-BE49-F238E27FC236}">
                <a16:creationId xmlns:a16="http://schemas.microsoft.com/office/drawing/2014/main" id="{F3F970E1-3222-427E-A93C-0D7F9E132D13}"/>
              </a:ext>
            </a:extLst>
          </p:cNvPr>
          <p:cNvSpPr txBox="1"/>
          <p:nvPr/>
        </p:nvSpPr>
        <p:spPr>
          <a:xfrm>
            <a:off x="3942585" y="1052450"/>
            <a:ext cx="1897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OFRECEMOS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CBD2A-3304-4CAE-9528-6A7B1ECA0718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43FE0-8F98-4029-A483-9B8A1005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1" y="1700810"/>
            <a:ext cx="2233181" cy="26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5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63E72-B18D-E744-ACCD-52F357DC0DE4}"/>
              </a:ext>
            </a:extLst>
          </p:cNvPr>
          <p:cNvSpPr/>
          <p:nvPr/>
        </p:nvSpPr>
        <p:spPr>
          <a:xfrm>
            <a:off x="837555" y="1381496"/>
            <a:ext cx="7836183" cy="539932"/>
          </a:xfrm>
          <a:prstGeom prst="rect">
            <a:avLst/>
          </a:prstGeom>
          <a:solidFill>
            <a:srgbClr val="811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17"/>
          <p:cNvSpPr txBox="1"/>
          <p:nvPr/>
        </p:nvSpPr>
        <p:spPr>
          <a:xfrm>
            <a:off x="4958744" y="2137292"/>
            <a:ext cx="1897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COMUNIDAD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954016" y="2658531"/>
            <a:ext cx="1702464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chemeClr val="dk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Tenemos una mentalidad crentrada de servicio a los compañeros de trabajo, familia y amigos.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837555" y="1432356"/>
            <a:ext cx="4716578" cy="40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Nuestros pilares: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ea typeface="Rajdhani"/>
              <a:cs typeface="Arial" panose="020B0604020202020204" pitchFamily="34" charset="0"/>
              <a:sym typeface="Rajdhan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837556" y="2137292"/>
            <a:ext cx="18975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TRABAJO EN EQUIPO</a:t>
            </a:r>
            <a:endParaRPr sz="16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838977" y="2137292"/>
            <a:ext cx="1897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COMPROMISO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033218" y="2137292"/>
            <a:ext cx="1897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 dirty="0">
                <a:solidFill>
                  <a:srgbClr val="C00000"/>
                </a:solidFill>
                <a:latin typeface="Arial" panose="020B0604020202020204" pitchFamily="34" charset="0"/>
                <a:ea typeface="Oswald Regular"/>
                <a:cs typeface="Arial" panose="020B0604020202020204" pitchFamily="34" charset="0"/>
                <a:sym typeface="Oswald Regular"/>
              </a:rPr>
              <a:t>PROPÓSITO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Oswald Regular"/>
              <a:cs typeface="Arial" panose="020B0604020202020204" pitchFamily="34" charset="0"/>
              <a:sym typeface="Oswald Regular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23078" y="2826820"/>
            <a:ext cx="164782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chemeClr val="dk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Caminando juntos hacia el éxito tanto en el trabajo como en la vida.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051866" y="2806791"/>
            <a:ext cx="164782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chemeClr val="dk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Honramos la integridad, autenticidad y el trabajo duro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7033219" y="2793568"/>
            <a:ext cx="1640519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chemeClr val="dk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IBM Plex Mono"/>
              </a:rPr>
              <a:t>Contamos con un sentido de orgullo en todos los aspectos de la vida.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92;p14">
            <a:extLst>
              <a:ext uri="{FF2B5EF4-FFF2-40B4-BE49-F238E27FC236}">
                <a16:creationId xmlns:a16="http://schemas.microsoft.com/office/drawing/2014/main" id="{6624BBFD-B301-B845-B114-45A7470E1578}"/>
              </a:ext>
            </a:extLst>
          </p:cNvPr>
          <p:cNvSpPr/>
          <p:nvPr/>
        </p:nvSpPr>
        <p:spPr>
          <a:xfrm>
            <a:off x="2557235" y="3110100"/>
            <a:ext cx="200700" cy="311100"/>
          </a:xfrm>
          <a:prstGeom prst="chevron">
            <a:avLst>
              <a:gd name="adj" fmla="val 5601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200">
              <a:solidFill>
                <a:srgbClr val="C000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92;p14">
            <a:extLst>
              <a:ext uri="{FF2B5EF4-FFF2-40B4-BE49-F238E27FC236}">
                <a16:creationId xmlns:a16="http://schemas.microsoft.com/office/drawing/2014/main" id="{ED9AAE2F-BDB6-FA43-AB38-48C30C8CECE3}"/>
              </a:ext>
            </a:extLst>
          </p:cNvPr>
          <p:cNvSpPr/>
          <p:nvPr/>
        </p:nvSpPr>
        <p:spPr>
          <a:xfrm>
            <a:off x="4497183" y="3110108"/>
            <a:ext cx="200700" cy="311100"/>
          </a:xfrm>
          <a:prstGeom prst="chevron">
            <a:avLst>
              <a:gd name="adj" fmla="val 5601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200">
              <a:solidFill>
                <a:srgbClr val="C000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92;p14">
            <a:extLst>
              <a:ext uri="{FF2B5EF4-FFF2-40B4-BE49-F238E27FC236}">
                <a16:creationId xmlns:a16="http://schemas.microsoft.com/office/drawing/2014/main" id="{583A96F4-D166-9C40-B382-DA7FAC408A20}"/>
              </a:ext>
            </a:extLst>
          </p:cNvPr>
          <p:cNvSpPr/>
          <p:nvPr/>
        </p:nvSpPr>
        <p:spPr>
          <a:xfrm>
            <a:off x="6614321" y="3127042"/>
            <a:ext cx="200700" cy="311100"/>
          </a:xfrm>
          <a:prstGeom prst="chevron">
            <a:avLst>
              <a:gd name="adj" fmla="val 5601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200">
              <a:solidFill>
                <a:srgbClr val="C000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14;p17">
            <a:extLst>
              <a:ext uri="{FF2B5EF4-FFF2-40B4-BE49-F238E27FC236}">
                <a16:creationId xmlns:a16="http://schemas.microsoft.com/office/drawing/2014/main" id="{D800F694-AC3E-B44E-9907-FB3F3F7353DB}"/>
              </a:ext>
            </a:extLst>
          </p:cNvPr>
          <p:cNvSpPr txBox="1"/>
          <p:nvPr/>
        </p:nvSpPr>
        <p:spPr>
          <a:xfrm>
            <a:off x="425302" y="148926"/>
            <a:ext cx="8718698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600"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¿Qué representa Red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Kap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ea typeface="Oswald Regular"/>
                <a:cs typeface="Arial Black" panose="020B0604020202020204" pitchFamily="34" charset="0"/>
                <a:sym typeface="Oswald Regular"/>
              </a:rPr>
              <a:t>?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604020202020204" pitchFamily="34" charset="0"/>
              <a:ea typeface="Rajdhani"/>
              <a:cs typeface="Arial Black" panose="020B0604020202020204" pitchFamily="34" charset="0"/>
              <a:sym typeface="Rajdhan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0C97D4-9EF4-4522-A455-3E6BC63EE7C5}"/>
              </a:ext>
            </a:extLst>
          </p:cNvPr>
          <p:cNvSpPr txBox="1"/>
          <p:nvPr/>
        </p:nvSpPr>
        <p:spPr>
          <a:xfrm rot="5400000">
            <a:off x="-396571" y="453287"/>
            <a:ext cx="1160420" cy="246221"/>
          </a:xfrm>
          <a:prstGeom prst="rect">
            <a:avLst/>
          </a:prstGeom>
          <a:solidFill>
            <a:srgbClr val="622019"/>
          </a:solidFill>
        </p:spPr>
        <p:txBody>
          <a:bodyPr wrap="squar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NOVIEMBRE, 2021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3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B2DD5-5D0E-8B4F-A754-620E4D6B40DB}"/>
              </a:ext>
            </a:extLst>
          </p:cNvPr>
          <p:cNvSpPr txBox="1"/>
          <p:nvPr/>
        </p:nvSpPr>
        <p:spPr>
          <a:xfrm>
            <a:off x="946473" y="968222"/>
            <a:ext cx="6859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en-US" sz="6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  <a:r>
              <a:rPr lang="en-US" sz="6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México?</a:t>
            </a:r>
          </a:p>
          <a:p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20;p17">
            <a:extLst>
              <a:ext uri="{FF2B5EF4-FFF2-40B4-BE49-F238E27FC236}">
                <a16:creationId xmlns:a16="http://schemas.microsoft.com/office/drawing/2014/main" id="{00861C1B-A5BD-4A9E-8806-998063928A6D}"/>
              </a:ext>
            </a:extLst>
          </p:cNvPr>
          <p:cNvSpPr txBox="1"/>
          <p:nvPr/>
        </p:nvSpPr>
        <p:spPr>
          <a:xfrm>
            <a:off x="881149" y="3764396"/>
            <a:ext cx="761902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Red </a:t>
            </a:r>
            <a:r>
              <a:rPr lang="es-MX" sz="2400" dirty="0" err="1">
                <a:solidFill>
                  <a:schemeClr val="bg1"/>
                </a:solidFill>
              </a:rPr>
              <a:t>Kap</a:t>
            </a:r>
            <a:r>
              <a:rPr lang="es-MX" sz="2400" dirty="0">
                <a:solidFill>
                  <a:schemeClr val="bg1"/>
                </a:solidFill>
              </a:rPr>
              <a:t> ofrece ventajas únicas y beneficios especiales, lo cual la hace la marca perfecta para el mercado mexicano. </a:t>
            </a:r>
          </a:p>
        </p:txBody>
      </p:sp>
    </p:spTree>
    <p:extLst>
      <p:ext uri="{BB962C8B-B14F-4D97-AF65-F5344CB8AC3E}">
        <p14:creationId xmlns:p14="http://schemas.microsoft.com/office/powerpoint/2010/main" val="192819695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35071</TotalTime>
  <Words>1099</Words>
  <Application>Microsoft Office PowerPoint</Application>
  <PresentationFormat>On-screen Show (16:9)</PresentationFormat>
  <Paragraphs>188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Tw Cen MT</vt:lpstr>
      <vt:lpstr>Tw Cen MT Condensed</vt:lpstr>
      <vt:lpstr>Wingdings 3</vt:lpstr>
      <vt:lpstr>1_Office Theme</vt:lpstr>
      <vt:lpstr>Custom Design</vt:lpstr>
      <vt:lpstr>1_Custom Design</vt:lpstr>
      <vt:lpstr>Integral</vt:lpstr>
      <vt:lpstr>México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Stefano Oaxaca</dc:creator>
  <cp:keywords/>
  <dc:description/>
  <cp:lastModifiedBy>Rodrigo Lopez2</cp:lastModifiedBy>
  <cp:revision>146</cp:revision>
  <cp:lastPrinted>2021-11-03T16:16:47Z</cp:lastPrinted>
  <dcterms:created xsi:type="dcterms:W3CDTF">2021-10-04T15:21:51Z</dcterms:created>
  <dcterms:modified xsi:type="dcterms:W3CDTF">2021-11-11T02:13:27Z</dcterms:modified>
  <cp:category/>
</cp:coreProperties>
</file>